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CADEMY ENGRAVED LET PLAIN:1.0" panose="02000000000000000000"/>
      <p:regular r:id="rId13"/>
    </p:embeddedFont>
    <p:embeddedFont>
      <p:font typeface="Syne"/>
      <p:regular r:id="rId14"/>
    </p:embeddedFont>
    <p:embeddedFont>
      <p:font typeface="Syne Extra Bold"/>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7"/>
    <p:restoredTop sz="94610"/>
  </p:normalViewPr>
  <p:slideViewPr>
    <p:cSldViewPr snapToGrid="0" snapToObjects="1">
      <p:cViewPr varScale="1">
        <p:scale>
          <a:sx n="66" d="100"/>
          <a:sy n="66" d="100"/>
        </p:scale>
        <p:origin x="14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8495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00099"/>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AI-Based Waste Management System</a:t>
            </a:r>
            <a:endParaRPr lang="en-US" sz="4450" dirty="0"/>
          </a:p>
        </p:txBody>
      </p:sp>
      <p:sp>
        <p:nvSpPr>
          <p:cNvPr id="4" name="Text 1"/>
          <p:cNvSpPr/>
          <p:nvPr/>
        </p:nvSpPr>
        <p:spPr>
          <a:xfrm>
            <a:off x="6280190" y="5166598"/>
            <a:ext cx="7556421" cy="362903"/>
          </a:xfrm>
          <a:prstGeom prst="rect">
            <a:avLst/>
          </a:prstGeom>
          <a:noFill/>
          <a:ln/>
        </p:spPr>
        <p:txBody>
          <a:bodyPr wrap="none" lIns="0" tIns="0" rIns="0" bIns="0" rtlCol="0" anchor="t"/>
          <a:lstStyle/>
          <a:p>
            <a:pPr marL="0" indent="0">
              <a:lnSpc>
                <a:spcPts val="2850"/>
              </a:lnSpc>
              <a:buNone/>
            </a:pPr>
            <a:r>
              <a:rPr lang="en-US" sz="1750" dirty="0"/>
              <a:t>h</a:t>
            </a:r>
          </a:p>
        </p:txBody>
      </p:sp>
      <p:sp>
        <p:nvSpPr>
          <p:cNvPr id="5" name="TextBox 4">
            <a:extLst>
              <a:ext uri="{FF2B5EF4-FFF2-40B4-BE49-F238E27FC236}">
                <a16:creationId xmlns:a16="http://schemas.microsoft.com/office/drawing/2014/main" id="{7CBBF5C7-8C5F-9D26-FDFC-5AE0121321F7}"/>
              </a:ext>
            </a:extLst>
          </p:cNvPr>
          <p:cNvSpPr txBox="1"/>
          <p:nvPr/>
        </p:nvSpPr>
        <p:spPr>
          <a:xfrm>
            <a:off x="6413326" y="5311036"/>
            <a:ext cx="2218300" cy="1661993"/>
          </a:xfrm>
          <a:prstGeom prst="rect">
            <a:avLst/>
          </a:prstGeom>
          <a:noFill/>
        </p:spPr>
        <p:txBody>
          <a:bodyPr wrap="none" rtlCol="0">
            <a:spAutoFit/>
          </a:bodyPr>
          <a:lstStyle/>
          <a:p>
            <a:r>
              <a:rPr lang="en-US" sz="2400" dirty="0">
                <a:solidFill>
                  <a:srgbClr val="FFFF00"/>
                </a:solidFill>
              </a:rPr>
              <a:t>Team Members-</a:t>
            </a:r>
          </a:p>
          <a:p>
            <a:endParaRPr lang="en-US" sz="2400" dirty="0">
              <a:solidFill>
                <a:srgbClr val="FFFF00"/>
              </a:solidFill>
            </a:endParaRPr>
          </a:p>
          <a:p>
            <a:r>
              <a:rPr lang="en-US" dirty="0">
                <a:solidFill>
                  <a:srgbClr val="FFFF00"/>
                </a:solidFill>
              </a:rPr>
              <a:t>Dhruv Rajvanshi</a:t>
            </a:r>
          </a:p>
          <a:p>
            <a:r>
              <a:rPr lang="en-US" dirty="0">
                <a:solidFill>
                  <a:srgbClr val="FFFF00"/>
                </a:solidFill>
              </a:rPr>
              <a:t>Ayush Kumar Pathak</a:t>
            </a:r>
          </a:p>
          <a:p>
            <a:r>
              <a:rPr lang="en-US" dirty="0">
                <a:solidFill>
                  <a:srgbClr val="FFFF00"/>
                </a:solidFill>
              </a:rPr>
              <a:t>Parth Yaduvanshi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29997"/>
          </a:xfrm>
          <a:prstGeom prst="rect">
            <a:avLst/>
          </a:prstGeom>
        </p:spPr>
      </p:pic>
      <p:sp>
        <p:nvSpPr>
          <p:cNvPr id="3" name="Text 0"/>
          <p:cNvSpPr/>
          <p:nvPr/>
        </p:nvSpPr>
        <p:spPr>
          <a:xfrm>
            <a:off x="792361" y="3453527"/>
            <a:ext cx="13045678" cy="1414939"/>
          </a:xfrm>
          <a:prstGeom prst="rect">
            <a:avLst/>
          </a:prstGeom>
          <a:noFill/>
          <a:ln/>
        </p:spPr>
        <p:txBody>
          <a:bodyPr wrap="square" lIns="0" tIns="0" rIns="0" bIns="0" rtlCol="0" anchor="t"/>
          <a:lstStyle/>
          <a:p>
            <a:pPr marL="0" indent="0">
              <a:lnSpc>
                <a:spcPts val="5550"/>
              </a:lnSpc>
              <a:buNone/>
            </a:pPr>
            <a:endParaRPr lang="en-US" sz="4450" dirty="0"/>
          </a:p>
        </p:txBody>
      </p:sp>
      <p:sp>
        <p:nvSpPr>
          <p:cNvPr id="4" name="Shape 1"/>
          <p:cNvSpPr/>
          <p:nvPr/>
        </p:nvSpPr>
        <p:spPr>
          <a:xfrm>
            <a:off x="792361" y="5208032"/>
            <a:ext cx="4197668" cy="2398038"/>
          </a:xfrm>
          <a:prstGeom prst="roundRect">
            <a:avLst>
              <a:gd name="adj" fmla="val 3965"/>
            </a:avLst>
          </a:prstGeom>
          <a:solidFill>
            <a:srgbClr val="547808"/>
          </a:solidFill>
          <a:ln w="7620">
            <a:solidFill>
              <a:srgbClr val="6D9121"/>
            </a:solidFill>
            <a:prstDash val="solid"/>
          </a:ln>
        </p:spPr>
        <p:txBody>
          <a:bodyPr/>
          <a:lstStyle/>
          <a:p>
            <a:r>
              <a:rPr lang="en-IN" b="1" i="0" u="none" strike="noStrike" dirty="0">
                <a:solidFill>
                  <a:srgbClr val="000000"/>
                </a:solidFill>
                <a:effectLst/>
              </a:rPr>
              <a:t>Enhanced Efficiency and Automation</a:t>
            </a:r>
            <a:r>
              <a:rPr lang="en-IN" b="0" i="0" u="none" strike="noStrike" dirty="0">
                <a:solidFill>
                  <a:srgbClr val="000000"/>
                </a:solidFill>
                <a:effectLst/>
                <a:latin typeface="-webkit-standard"/>
              </a:rPr>
              <a:t>: AI-powered waste management systems enable real-time monitoring, intelligent sorting, and optimized collection routes, leading to significant improvements in efficiency and cost savings.</a:t>
            </a:r>
            <a:endParaRPr lang="en-US" dirty="0"/>
          </a:p>
        </p:txBody>
      </p:sp>
      <p:sp>
        <p:nvSpPr>
          <p:cNvPr id="5" name="Text 2"/>
          <p:cNvSpPr/>
          <p:nvPr/>
        </p:nvSpPr>
        <p:spPr>
          <a:xfrm>
            <a:off x="1026319" y="5441990"/>
            <a:ext cx="3648789" cy="353735"/>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3"/>
          <p:cNvSpPr/>
          <p:nvPr/>
        </p:nvSpPr>
        <p:spPr>
          <a:xfrm>
            <a:off x="1026319" y="5931456"/>
            <a:ext cx="3729752" cy="1086922"/>
          </a:xfrm>
          <a:prstGeom prst="rect">
            <a:avLst/>
          </a:prstGeom>
          <a:noFill/>
          <a:ln/>
        </p:spPr>
        <p:txBody>
          <a:bodyPr wrap="square" lIns="0" tIns="0" rIns="0" bIns="0" rtlCol="0" anchor="t"/>
          <a:lstStyle/>
          <a:p>
            <a:pPr marL="0" indent="0">
              <a:lnSpc>
                <a:spcPts val="2850"/>
              </a:lnSpc>
              <a:buNone/>
            </a:pPr>
            <a:endParaRPr lang="en-US" sz="1750" dirty="0"/>
          </a:p>
        </p:txBody>
      </p:sp>
      <p:sp>
        <p:nvSpPr>
          <p:cNvPr id="7" name="Shape 4"/>
          <p:cNvSpPr/>
          <p:nvPr/>
        </p:nvSpPr>
        <p:spPr>
          <a:xfrm>
            <a:off x="5216366" y="5208032"/>
            <a:ext cx="4197668" cy="2398038"/>
          </a:xfrm>
          <a:prstGeom prst="roundRect">
            <a:avLst>
              <a:gd name="adj" fmla="val 3965"/>
            </a:avLst>
          </a:prstGeom>
          <a:solidFill>
            <a:srgbClr val="547808"/>
          </a:solidFill>
          <a:ln w="7620">
            <a:solidFill>
              <a:srgbClr val="6D9121"/>
            </a:solidFill>
            <a:prstDash val="solid"/>
          </a:ln>
        </p:spPr>
        <p:txBody>
          <a:bodyPr/>
          <a:lstStyle/>
          <a:p>
            <a:r>
              <a:rPr lang="en-IN" b="1" dirty="0"/>
              <a:t>Environmental Impact Reduction</a:t>
            </a:r>
            <a:r>
              <a:rPr lang="en-IN" dirty="0"/>
              <a:t>: Through advanced data analytics and predictive algorithms, AI helps minimize waste generation, maximize recycling, and reduce landfill usage, contributing to a cleaner, more sustainable environment.</a:t>
            </a:r>
          </a:p>
          <a:p>
            <a:br>
              <a:rPr lang="en-IN" dirty="0"/>
            </a:br>
            <a:endParaRPr lang="en-US" dirty="0"/>
          </a:p>
        </p:txBody>
      </p:sp>
      <p:sp>
        <p:nvSpPr>
          <p:cNvPr id="8" name="Text 5"/>
          <p:cNvSpPr/>
          <p:nvPr/>
        </p:nvSpPr>
        <p:spPr>
          <a:xfrm>
            <a:off x="5450324" y="5441990"/>
            <a:ext cx="3729752" cy="707469"/>
          </a:xfrm>
          <a:prstGeom prst="rect">
            <a:avLst/>
          </a:prstGeom>
          <a:noFill/>
          <a:ln/>
        </p:spPr>
        <p:txBody>
          <a:bodyPr wrap="square" lIns="0" tIns="0" rIns="0" bIns="0" rtlCol="0" anchor="t"/>
          <a:lstStyle/>
          <a:p>
            <a:pPr marL="0" indent="0">
              <a:lnSpc>
                <a:spcPts val="2750"/>
              </a:lnSpc>
              <a:buNone/>
            </a:pPr>
            <a:endParaRPr lang="en-US" sz="2200" dirty="0"/>
          </a:p>
        </p:txBody>
      </p:sp>
      <p:sp>
        <p:nvSpPr>
          <p:cNvPr id="9" name="Text 6"/>
          <p:cNvSpPr/>
          <p:nvPr/>
        </p:nvSpPr>
        <p:spPr>
          <a:xfrm>
            <a:off x="5450324" y="6285190"/>
            <a:ext cx="3729752" cy="1086922"/>
          </a:xfrm>
          <a:prstGeom prst="rect">
            <a:avLst/>
          </a:prstGeom>
          <a:noFill/>
          <a:ln/>
        </p:spPr>
        <p:txBody>
          <a:bodyPr wrap="square" lIns="0" tIns="0" rIns="0" bIns="0" rtlCol="0" anchor="t"/>
          <a:lstStyle/>
          <a:p>
            <a:pPr marL="0" indent="0">
              <a:lnSpc>
                <a:spcPts val="2850"/>
              </a:lnSpc>
              <a:buNone/>
            </a:pPr>
            <a:endParaRPr lang="en-US" sz="1750" dirty="0"/>
          </a:p>
        </p:txBody>
      </p:sp>
      <p:sp>
        <p:nvSpPr>
          <p:cNvPr id="10" name="Shape 7"/>
          <p:cNvSpPr/>
          <p:nvPr/>
        </p:nvSpPr>
        <p:spPr>
          <a:xfrm>
            <a:off x="9640372" y="5208032"/>
            <a:ext cx="4197668" cy="2398038"/>
          </a:xfrm>
          <a:prstGeom prst="roundRect">
            <a:avLst>
              <a:gd name="adj" fmla="val 3965"/>
            </a:avLst>
          </a:prstGeom>
          <a:solidFill>
            <a:srgbClr val="547808"/>
          </a:solidFill>
          <a:ln w="7620">
            <a:solidFill>
              <a:srgbClr val="6D9121"/>
            </a:solidFill>
            <a:prstDash val="solid"/>
          </a:ln>
        </p:spPr>
        <p:txBody>
          <a:bodyPr/>
          <a:lstStyle/>
          <a:p>
            <a:pPr algn="l"/>
            <a:r>
              <a:rPr lang="en-IN" b="1" i="0" u="none" strike="noStrike" dirty="0">
                <a:solidFill>
                  <a:srgbClr val="000000"/>
                </a:solidFill>
                <a:effectLst/>
              </a:rPr>
              <a:t>Scalability and Future Innovation</a:t>
            </a:r>
            <a:r>
              <a:rPr lang="en-IN" b="0" i="0" u="none" strike="noStrike" dirty="0">
                <a:solidFill>
                  <a:srgbClr val="000000"/>
                </a:solidFill>
                <a:effectLst/>
              </a:rPr>
              <a:t>: AI-based waste management systems offer scalable solutions that can be easily adapted to different regions and urban scales, paving the way for continued innovation in waste processing, recycling technologies, and smart city integrations.</a:t>
            </a:r>
          </a:p>
          <a:p>
            <a:br>
              <a:rPr lang="en-IN" dirty="0"/>
            </a:br>
            <a:endParaRPr lang="en-US" dirty="0"/>
          </a:p>
        </p:txBody>
      </p:sp>
      <p:sp>
        <p:nvSpPr>
          <p:cNvPr id="11" name="Text 8"/>
          <p:cNvSpPr/>
          <p:nvPr/>
        </p:nvSpPr>
        <p:spPr>
          <a:xfrm>
            <a:off x="9874329" y="5441990"/>
            <a:ext cx="3202662" cy="353735"/>
          </a:xfrm>
          <a:prstGeom prst="rect">
            <a:avLst/>
          </a:prstGeom>
          <a:noFill/>
          <a:ln/>
        </p:spPr>
        <p:txBody>
          <a:bodyPr wrap="none" lIns="0" tIns="0" rIns="0" bIns="0" rtlCol="0" anchor="t"/>
          <a:lstStyle/>
          <a:p>
            <a:pPr marL="0" indent="0">
              <a:lnSpc>
                <a:spcPts val="2750"/>
              </a:lnSpc>
              <a:buNone/>
            </a:pPr>
            <a:endParaRPr lang="en-US" sz="2200" dirty="0"/>
          </a:p>
        </p:txBody>
      </p:sp>
      <p:sp>
        <p:nvSpPr>
          <p:cNvPr id="12" name="Text 9"/>
          <p:cNvSpPr/>
          <p:nvPr/>
        </p:nvSpPr>
        <p:spPr>
          <a:xfrm>
            <a:off x="9874329" y="5931456"/>
            <a:ext cx="3729752" cy="1086922"/>
          </a:xfrm>
          <a:prstGeom prst="rect">
            <a:avLst/>
          </a:prstGeom>
          <a:noFill/>
          <a:ln/>
        </p:spPr>
        <p:txBody>
          <a:bodyPr wrap="square" lIns="0" tIns="0" rIns="0" bIns="0" rtlCol="0" anchor="t"/>
          <a:lstStyle/>
          <a:p>
            <a:pPr marL="0" indent="0">
              <a:lnSpc>
                <a:spcPts val="2850"/>
              </a:lnSpc>
              <a:buNone/>
            </a:pPr>
            <a:endParaRPr lang="en-US" sz="1750" dirty="0"/>
          </a:p>
        </p:txBody>
      </p:sp>
      <p:sp>
        <p:nvSpPr>
          <p:cNvPr id="13" name="TextBox 12">
            <a:extLst>
              <a:ext uri="{FF2B5EF4-FFF2-40B4-BE49-F238E27FC236}">
                <a16:creationId xmlns:a16="http://schemas.microsoft.com/office/drawing/2014/main" id="{4BAF8A07-2F45-9A03-5B21-C05DCADA21CE}"/>
              </a:ext>
            </a:extLst>
          </p:cNvPr>
          <p:cNvSpPr txBox="1"/>
          <p:nvPr/>
        </p:nvSpPr>
        <p:spPr>
          <a:xfrm>
            <a:off x="2893512" y="3732756"/>
            <a:ext cx="2662908" cy="646331"/>
          </a:xfrm>
          <a:prstGeom prst="rect">
            <a:avLst/>
          </a:prstGeom>
          <a:noFill/>
        </p:spPr>
        <p:txBody>
          <a:bodyPr wrap="none" rtlCol="0">
            <a:spAutoFit/>
          </a:bodyPr>
          <a:lstStyle/>
          <a:p>
            <a:r>
              <a:rPr lang="en-US" sz="3600" dirty="0">
                <a:solidFill>
                  <a:schemeClr val="accent2">
                    <a:lumMod val="75000"/>
                  </a:schemeClr>
                </a:solidFill>
                <a:latin typeface="ACADEMY ENGRAVED LET PLAIN:1.0" panose="02000000000000000000" pitchFamily="2" charset="0"/>
              </a:rPr>
              <a:t>Conclusions-</a:t>
            </a:r>
          </a:p>
        </p:txBody>
      </p:sp>
      <p:sp>
        <p:nvSpPr>
          <p:cNvPr id="15" name="TextBox 14">
            <a:extLst>
              <a:ext uri="{FF2B5EF4-FFF2-40B4-BE49-F238E27FC236}">
                <a16:creationId xmlns:a16="http://schemas.microsoft.com/office/drawing/2014/main" id="{DDE107D2-699A-755E-C113-24DD52FDA39D}"/>
              </a:ext>
            </a:extLst>
          </p:cNvPr>
          <p:cNvSpPr txBox="1"/>
          <p:nvPr/>
        </p:nvSpPr>
        <p:spPr>
          <a:xfrm>
            <a:off x="1152395" y="7766137"/>
            <a:ext cx="1448410" cy="369332"/>
          </a:xfrm>
          <a:prstGeom prst="rect">
            <a:avLst/>
          </a:prstGeom>
          <a:noFill/>
        </p:spPr>
        <p:txBody>
          <a:bodyPr wrap="none" rtlCol="0">
            <a:spAutoFit/>
          </a:bodyPr>
          <a:lstStyle/>
          <a:p>
            <a:r>
              <a:rPr lang="en-US" dirty="0">
                <a:solidFill>
                  <a:schemeClr val="tx1">
                    <a:lumMod val="95000"/>
                    <a:lumOff val="5000"/>
                  </a:schemeClr>
                </a:solidFill>
                <a:highlight>
                  <a:srgbClr val="FFFF00"/>
                </a:highlight>
              </a:rPr>
              <a:t>THANK YOU</a:t>
            </a:r>
            <a:r>
              <a:rPr lang="en-US" dirty="0">
                <a:solidFill>
                  <a:srgbClr val="FFFF00"/>
                </a:solidFill>
                <a:highlight>
                  <a:srgbClr val="FFFF00"/>
                </a:highlight>
              </a:rPr>
              <a:t>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52475"/>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Aim and Objectives</a:t>
            </a:r>
            <a:endParaRPr lang="en-US" sz="4450" dirty="0"/>
          </a:p>
        </p:txBody>
      </p:sp>
      <p:sp>
        <p:nvSpPr>
          <p:cNvPr id="4" name="Shape 1"/>
          <p:cNvSpPr/>
          <p:nvPr/>
        </p:nvSpPr>
        <p:spPr>
          <a:xfrm>
            <a:off x="793790" y="2765346"/>
            <a:ext cx="510302" cy="510302"/>
          </a:xfrm>
          <a:prstGeom prst="roundRect">
            <a:avLst>
              <a:gd name="adj" fmla="val 18669"/>
            </a:avLst>
          </a:prstGeom>
          <a:solidFill>
            <a:srgbClr val="547808"/>
          </a:solidFill>
          <a:ln w="7620">
            <a:solidFill>
              <a:srgbClr val="6D9121"/>
            </a:solidFill>
            <a:prstDash val="solid"/>
          </a:ln>
        </p:spPr>
      </p:sp>
      <p:sp>
        <p:nvSpPr>
          <p:cNvPr id="5" name="Text 2"/>
          <p:cNvSpPr/>
          <p:nvPr/>
        </p:nvSpPr>
        <p:spPr>
          <a:xfrm>
            <a:off x="958929" y="2850356"/>
            <a:ext cx="18002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1</a:t>
            </a:r>
            <a:endParaRPr lang="en-US" sz="2650" dirty="0"/>
          </a:p>
        </p:txBody>
      </p:sp>
      <p:sp>
        <p:nvSpPr>
          <p:cNvPr id="6" name="Text 3"/>
          <p:cNvSpPr/>
          <p:nvPr/>
        </p:nvSpPr>
        <p:spPr>
          <a:xfrm>
            <a:off x="1530906" y="2765346"/>
            <a:ext cx="2927747" cy="106299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1. Efficient Classification</a:t>
            </a:r>
            <a:endParaRPr lang="en-US" sz="2200" dirty="0"/>
          </a:p>
        </p:txBody>
      </p:sp>
      <p:sp>
        <p:nvSpPr>
          <p:cNvPr id="7" name="Text 4"/>
          <p:cNvSpPr/>
          <p:nvPr/>
        </p:nvSpPr>
        <p:spPr>
          <a:xfrm>
            <a:off x="1530906" y="3964424"/>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Develop an AI system to accurately classify waste into categories, improving recycling rates and reducing landfill waste.</a:t>
            </a:r>
            <a:endParaRPr lang="en-US" sz="1750" dirty="0"/>
          </a:p>
        </p:txBody>
      </p:sp>
      <p:sp>
        <p:nvSpPr>
          <p:cNvPr id="8" name="Shape 5"/>
          <p:cNvSpPr/>
          <p:nvPr/>
        </p:nvSpPr>
        <p:spPr>
          <a:xfrm>
            <a:off x="4685467" y="2765346"/>
            <a:ext cx="510302" cy="510302"/>
          </a:xfrm>
          <a:prstGeom prst="roundRect">
            <a:avLst>
              <a:gd name="adj" fmla="val 18669"/>
            </a:avLst>
          </a:prstGeom>
          <a:solidFill>
            <a:srgbClr val="547808"/>
          </a:solidFill>
          <a:ln w="7620">
            <a:solidFill>
              <a:srgbClr val="6D9121"/>
            </a:solidFill>
            <a:prstDash val="solid"/>
          </a:ln>
        </p:spPr>
      </p:sp>
      <p:sp>
        <p:nvSpPr>
          <p:cNvPr id="9" name="Text 6"/>
          <p:cNvSpPr/>
          <p:nvPr/>
        </p:nvSpPr>
        <p:spPr>
          <a:xfrm>
            <a:off x="4770001" y="2850356"/>
            <a:ext cx="34123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2</a:t>
            </a:r>
            <a:endParaRPr lang="en-US" sz="2650" dirty="0"/>
          </a:p>
        </p:txBody>
      </p:sp>
      <p:sp>
        <p:nvSpPr>
          <p:cNvPr id="10" name="Text 7"/>
          <p:cNvSpPr/>
          <p:nvPr/>
        </p:nvSpPr>
        <p:spPr>
          <a:xfrm>
            <a:off x="5422583" y="2765346"/>
            <a:ext cx="2927747" cy="106299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2. Sustainable Practices</a:t>
            </a:r>
            <a:endParaRPr lang="en-US" sz="2200" dirty="0"/>
          </a:p>
        </p:txBody>
      </p:sp>
      <p:sp>
        <p:nvSpPr>
          <p:cNvPr id="11" name="Text 8"/>
          <p:cNvSpPr/>
          <p:nvPr/>
        </p:nvSpPr>
        <p:spPr>
          <a:xfrm>
            <a:off x="5422583" y="3964424"/>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Promote sustainable waste management by using AI to optimize waste collection routes and reduce transportation costs.</a:t>
            </a:r>
            <a:endParaRPr lang="en-US" sz="1750" dirty="0"/>
          </a:p>
        </p:txBody>
      </p:sp>
      <p:sp>
        <p:nvSpPr>
          <p:cNvPr id="12" name="Shape 9"/>
          <p:cNvSpPr/>
          <p:nvPr/>
        </p:nvSpPr>
        <p:spPr>
          <a:xfrm>
            <a:off x="793790" y="6260902"/>
            <a:ext cx="510302" cy="510302"/>
          </a:xfrm>
          <a:prstGeom prst="roundRect">
            <a:avLst>
              <a:gd name="adj" fmla="val 18669"/>
            </a:avLst>
          </a:prstGeom>
          <a:solidFill>
            <a:srgbClr val="547808"/>
          </a:solidFill>
          <a:ln w="7620">
            <a:solidFill>
              <a:srgbClr val="6D9121"/>
            </a:solidFill>
            <a:prstDash val="solid"/>
          </a:ln>
        </p:spPr>
      </p:sp>
      <p:sp>
        <p:nvSpPr>
          <p:cNvPr id="13" name="Text 10"/>
          <p:cNvSpPr/>
          <p:nvPr/>
        </p:nvSpPr>
        <p:spPr>
          <a:xfrm>
            <a:off x="869394" y="6345912"/>
            <a:ext cx="35897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3</a:t>
            </a:r>
            <a:endParaRPr lang="en-US" sz="2650" dirty="0"/>
          </a:p>
        </p:txBody>
      </p:sp>
      <p:sp>
        <p:nvSpPr>
          <p:cNvPr id="14" name="Text 11"/>
          <p:cNvSpPr/>
          <p:nvPr/>
        </p:nvSpPr>
        <p:spPr>
          <a:xfrm>
            <a:off x="1530906" y="6260902"/>
            <a:ext cx="5056823" cy="354330"/>
          </a:xfrm>
          <a:prstGeom prst="rect">
            <a:avLst/>
          </a:prstGeom>
          <a:noFill/>
          <a:ln/>
        </p:spPr>
        <p:txBody>
          <a:bodyPr wrap="non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3. Data-Driven Insights</a:t>
            </a:r>
            <a:endParaRPr lang="en-US" sz="2200" dirty="0"/>
          </a:p>
        </p:txBody>
      </p:sp>
      <p:sp>
        <p:nvSpPr>
          <p:cNvPr id="15" name="Text 12"/>
          <p:cNvSpPr/>
          <p:nvPr/>
        </p:nvSpPr>
        <p:spPr>
          <a:xfrm>
            <a:off x="1530906" y="6751320"/>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Gain valuable insights from collected data to identify trends and improve waste management strategies.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008346"/>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Introduction to Waste Management Challenges</a:t>
            </a:r>
            <a:endParaRPr lang="en-US" sz="4450" dirty="0"/>
          </a:p>
        </p:txBody>
      </p:sp>
      <p:sp>
        <p:nvSpPr>
          <p:cNvPr id="3" name="Text 1"/>
          <p:cNvSpPr/>
          <p:nvPr/>
        </p:nvSpPr>
        <p:spPr>
          <a:xfrm>
            <a:off x="793790" y="3992880"/>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Environmental Impact</a:t>
            </a:r>
            <a:endParaRPr lang="en-US" sz="2200" dirty="0"/>
          </a:p>
        </p:txBody>
      </p:sp>
      <p:sp>
        <p:nvSpPr>
          <p:cNvPr id="4" name="Text 2"/>
          <p:cNvSpPr/>
          <p:nvPr/>
        </p:nvSpPr>
        <p:spPr>
          <a:xfrm>
            <a:off x="793790" y="492835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Landfill capacity is limited, and waste disposal releases harmful greenhouse gases.</a:t>
            </a:r>
            <a:endParaRPr lang="en-US" sz="1750" dirty="0"/>
          </a:p>
        </p:txBody>
      </p:sp>
      <p:sp>
        <p:nvSpPr>
          <p:cNvPr id="5" name="Text 3"/>
          <p:cNvSpPr/>
          <p:nvPr/>
        </p:nvSpPr>
        <p:spPr>
          <a:xfrm>
            <a:off x="5332928" y="3992880"/>
            <a:ext cx="3714988"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Economic Costs</a:t>
            </a:r>
            <a:endParaRPr lang="en-US" sz="2200" dirty="0"/>
          </a:p>
        </p:txBody>
      </p:sp>
      <p:sp>
        <p:nvSpPr>
          <p:cNvPr id="6" name="Text 4"/>
          <p:cNvSpPr/>
          <p:nvPr/>
        </p:nvSpPr>
        <p:spPr>
          <a:xfrm>
            <a:off x="5332928" y="457402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Waste management is expensive, with significant costs associated with collection, processing, and disposal.</a:t>
            </a:r>
            <a:endParaRPr lang="en-US" sz="1750" dirty="0"/>
          </a:p>
        </p:txBody>
      </p:sp>
      <p:sp>
        <p:nvSpPr>
          <p:cNvPr id="7" name="Text 5"/>
          <p:cNvSpPr/>
          <p:nvPr/>
        </p:nvSpPr>
        <p:spPr>
          <a:xfrm>
            <a:off x="9872067" y="3992880"/>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Public Health Concerns</a:t>
            </a:r>
            <a:endParaRPr lang="en-US" sz="2200" dirty="0"/>
          </a:p>
        </p:txBody>
      </p:sp>
      <p:sp>
        <p:nvSpPr>
          <p:cNvPr id="8" name="Text 6"/>
          <p:cNvSpPr/>
          <p:nvPr/>
        </p:nvSpPr>
        <p:spPr>
          <a:xfrm>
            <a:off x="9872067" y="492835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Improper waste management can lead to pollution and disease, impacting public health.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4269"/>
          </a:xfrm>
          <a:prstGeom prst="rect">
            <a:avLst/>
          </a:prstGeom>
        </p:spPr>
      </p:pic>
      <p:sp>
        <p:nvSpPr>
          <p:cNvPr id="3" name="Text 0"/>
          <p:cNvSpPr/>
          <p:nvPr/>
        </p:nvSpPr>
        <p:spPr>
          <a:xfrm>
            <a:off x="762714" y="3323511"/>
            <a:ext cx="13104971" cy="1362075"/>
          </a:xfrm>
          <a:prstGeom prst="rect">
            <a:avLst/>
          </a:prstGeom>
          <a:noFill/>
          <a:ln/>
        </p:spPr>
        <p:txBody>
          <a:bodyPr wrap="square" lIns="0" tIns="0" rIns="0" bIns="0" rtlCol="0" anchor="t"/>
          <a:lstStyle/>
          <a:p>
            <a:pPr marL="0" indent="0">
              <a:lnSpc>
                <a:spcPts val="5350"/>
              </a:lnSpc>
              <a:buNone/>
            </a:pPr>
            <a:r>
              <a:rPr lang="en-US" sz="4250" b="1" dirty="0">
                <a:solidFill>
                  <a:srgbClr val="F0F4F1"/>
                </a:solidFill>
                <a:latin typeface="Syne Extra Bold" pitchFamily="34" charset="0"/>
                <a:ea typeface="Syne Extra Bold" pitchFamily="34" charset="-122"/>
                <a:cs typeface="Syne Extra Bold" pitchFamily="34" charset="-120"/>
              </a:rPr>
              <a:t>Overview of Convolutional Neural Networks (CNNs)</a:t>
            </a:r>
            <a:endParaRPr lang="en-US" sz="4250" dirty="0"/>
          </a:p>
        </p:txBody>
      </p:sp>
      <p:pic>
        <p:nvPicPr>
          <p:cNvPr id="4" name="Image 1" descr="preencoded.png"/>
          <p:cNvPicPr>
            <a:picLocks noChangeAspect="1"/>
          </p:cNvPicPr>
          <p:nvPr/>
        </p:nvPicPr>
        <p:blipFill>
          <a:blip r:embed="rId4"/>
          <a:stretch>
            <a:fillRect/>
          </a:stretch>
        </p:blipFill>
        <p:spPr>
          <a:xfrm>
            <a:off x="762714" y="5012412"/>
            <a:ext cx="544830" cy="544830"/>
          </a:xfrm>
          <a:prstGeom prst="rect">
            <a:avLst/>
          </a:prstGeom>
        </p:spPr>
      </p:pic>
      <p:sp>
        <p:nvSpPr>
          <p:cNvPr id="5" name="Text 1"/>
          <p:cNvSpPr/>
          <p:nvPr/>
        </p:nvSpPr>
        <p:spPr>
          <a:xfrm>
            <a:off x="762714" y="5775127"/>
            <a:ext cx="4150400" cy="681038"/>
          </a:xfrm>
          <a:prstGeom prst="rect">
            <a:avLst/>
          </a:prstGeom>
          <a:noFill/>
          <a:ln/>
        </p:spPr>
        <p:txBody>
          <a:bodyPr wrap="square" lIns="0" tIns="0" rIns="0" bIns="0" rtlCol="0" anchor="t"/>
          <a:lstStyle/>
          <a:p>
            <a:pPr marL="0" indent="0" algn="l">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Artificial Neural Networks</a:t>
            </a:r>
            <a:endParaRPr lang="en-US" sz="2100" dirty="0"/>
          </a:p>
        </p:txBody>
      </p:sp>
      <p:sp>
        <p:nvSpPr>
          <p:cNvPr id="6" name="Text 2"/>
          <p:cNvSpPr/>
          <p:nvPr/>
        </p:nvSpPr>
        <p:spPr>
          <a:xfrm>
            <a:off x="762714" y="6586895"/>
            <a:ext cx="4150400" cy="1046202"/>
          </a:xfrm>
          <a:prstGeom prst="rect">
            <a:avLst/>
          </a:prstGeom>
          <a:noFill/>
          <a:ln/>
        </p:spPr>
        <p:txBody>
          <a:bodyPr wrap="square" lIns="0" tIns="0" rIns="0" bIns="0" rtlCol="0" anchor="t"/>
          <a:lstStyle/>
          <a:p>
            <a:pPr marL="0" indent="0" algn="l">
              <a:lnSpc>
                <a:spcPts val="2700"/>
              </a:lnSpc>
              <a:buNone/>
            </a:pPr>
            <a:r>
              <a:rPr lang="en-US" sz="1700" dirty="0">
                <a:solidFill>
                  <a:srgbClr val="D7E5D8"/>
                </a:solidFill>
                <a:latin typeface="Syne" pitchFamily="34" charset="0"/>
                <a:ea typeface="Syne" pitchFamily="34" charset="-122"/>
                <a:cs typeface="Syne" pitchFamily="34" charset="-120"/>
              </a:rPr>
              <a:t>Inspired by the human brain, CNNs use interconnected nodes to learn complex patterns.</a:t>
            </a:r>
            <a:endParaRPr lang="en-US" sz="1700" dirty="0"/>
          </a:p>
        </p:txBody>
      </p:sp>
      <p:pic>
        <p:nvPicPr>
          <p:cNvPr id="7" name="Image 2" descr="preencoded.png"/>
          <p:cNvPicPr>
            <a:picLocks noChangeAspect="1"/>
          </p:cNvPicPr>
          <p:nvPr/>
        </p:nvPicPr>
        <p:blipFill>
          <a:blip r:embed="rId5"/>
          <a:stretch>
            <a:fillRect/>
          </a:stretch>
        </p:blipFill>
        <p:spPr>
          <a:xfrm>
            <a:off x="5239941" y="5012412"/>
            <a:ext cx="544830" cy="544830"/>
          </a:xfrm>
          <a:prstGeom prst="rect">
            <a:avLst/>
          </a:prstGeom>
        </p:spPr>
      </p:pic>
      <p:sp>
        <p:nvSpPr>
          <p:cNvPr id="8" name="Text 3"/>
          <p:cNvSpPr/>
          <p:nvPr/>
        </p:nvSpPr>
        <p:spPr>
          <a:xfrm>
            <a:off x="5239941" y="5775127"/>
            <a:ext cx="4081343" cy="340519"/>
          </a:xfrm>
          <a:prstGeom prst="rect">
            <a:avLst/>
          </a:prstGeom>
          <a:noFill/>
          <a:ln/>
        </p:spPr>
        <p:txBody>
          <a:bodyPr wrap="none" lIns="0" tIns="0" rIns="0" bIns="0" rtlCol="0" anchor="t"/>
          <a:lstStyle/>
          <a:p>
            <a:pPr marL="0" indent="0" algn="l">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Feature Extraction</a:t>
            </a:r>
            <a:endParaRPr lang="en-US" sz="2100" dirty="0"/>
          </a:p>
        </p:txBody>
      </p:sp>
      <p:sp>
        <p:nvSpPr>
          <p:cNvPr id="9" name="Text 4"/>
          <p:cNvSpPr/>
          <p:nvPr/>
        </p:nvSpPr>
        <p:spPr>
          <a:xfrm>
            <a:off x="5239941" y="6246376"/>
            <a:ext cx="4150400" cy="1046202"/>
          </a:xfrm>
          <a:prstGeom prst="rect">
            <a:avLst/>
          </a:prstGeom>
          <a:noFill/>
          <a:ln/>
        </p:spPr>
        <p:txBody>
          <a:bodyPr wrap="square" lIns="0" tIns="0" rIns="0" bIns="0" rtlCol="0" anchor="t"/>
          <a:lstStyle/>
          <a:p>
            <a:pPr marL="0" indent="0" algn="l">
              <a:lnSpc>
                <a:spcPts val="2700"/>
              </a:lnSpc>
              <a:buNone/>
            </a:pPr>
            <a:r>
              <a:rPr lang="en-US" sz="1700" dirty="0">
                <a:solidFill>
                  <a:srgbClr val="D7E5D8"/>
                </a:solidFill>
                <a:latin typeface="Syne" pitchFamily="34" charset="0"/>
                <a:ea typeface="Syne" pitchFamily="34" charset="-122"/>
                <a:cs typeface="Syne" pitchFamily="34" charset="-120"/>
              </a:rPr>
              <a:t>CNNs excel at extracting features from images, identifying patterns like edges, shapes, and textures.</a:t>
            </a:r>
            <a:endParaRPr lang="en-US" sz="1700" dirty="0"/>
          </a:p>
        </p:txBody>
      </p:sp>
      <p:pic>
        <p:nvPicPr>
          <p:cNvPr id="10" name="Image 3" descr="preencoded.png"/>
          <p:cNvPicPr>
            <a:picLocks noChangeAspect="1"/>
          </p:cNvPicPr>
          <p:nvPr/>
        </p:nvPicPr>
        <p:blipFill>
          <a:blip r:embed="rId6"/>
          <a:stretch>
            <a:fillRect/>
          </a:stretch>
        </p:blipFill>
        <p:spPr>
          <a:xfrm>
            <a:off x="9717167" y="5012412"/>
            <a:ext cx="544830" cy="544830"/>
          </a:xfrm>
          <a:prstGeom prst="rect">
            <a:avLst/>
          </a:prstGeom>
        </p:spPr>
      </p:pic>
      <p:sp>
        <p:nvSpPr>
          <p:cNvPr id="11" name="Text 5"/>
          <p:cNvSpPr/>
          <p:nvPr/>
        </p:nvSpPr>
        <p:spPr>
          <a:xfrm>
            <a:off x="9717167" y="5775127"/>
            <a:ext cx="4150519" cy="681038"/>
          </a:xfrm>
          <a:prstGeom prst="rect">
            <a:avLst/>
          </a:prstGeom>
          <a:noFill/>
          <a:ln/>
        </p:spPr>
        <p:txBody>
          <a:bodyPr wrap="square" lIns="0" tIns="0" rIns="0" bIns="0" rtlCol="0" anchor="t"/>
          <a:lstStyle/>
          <a:p>
            <a:pPr marL="0" indent="0" algn="l">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Image Classification</a:t>
            </a:r>
            <a:endParaRPr lang="en-US" sz="2100" dirty="0"/>
          </a:p>
        </p:txBody>
      </p:sp>
      <p:sp>
        <p:nvSpPr>
          <p:cNvPr id="12" name="Text 6"/>
          <p:cNvSpPr/>
          <p:nvPr/>
        </p:nvSpPr>
        <p:spPr>
          <a:xfrm>
            <a:off x="9717167" y="6586895"/>
            <a:ext cx="4150519" cy="1046202"/>
          </a:xfrm>
          <a:prstGeom prst="rect">
            <a:avLst/>
          </a:prstGeom>
          <a:noFill/>
          <a:ln/>
        </p:spPr>
        <p:txBody>
          <a:bodyPr wrap="square" lIns="0" tIns="0" rIns="0" bIns="0" rtlCol="0" anchor="t"/>
          <a:lstStyle/>
          <a:p>
            <a:pPr marL="0" indent="0" algn="l">
              <a:lnSpc>
                <a:spcPts val="2700"/>
              </a:lnSpc>
              <a:buNone/>
            </a:pPr>
            <a:r>
              <a:rPr lang="en-US" sz="1700" dirty="0">
                <a:solidFill>
                  <a:srgbClr val="D7E5D8"/>
                </a:solidFill>
                <a:latin typeface="Syne" pitchFamily="34" charset="0"/>
                <a:ea typeface="Syne" pitchFamily="34" charset="-122"/>
                <a:cs typeface="Syne" pitchFamily="34" charset="-120"/>
              </a:rPr>
              <a:t>By analyzing extracted features, CNNs can accurately classify images into predefined categories.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2361" y="624245"/>
            <a:ext cx="13045678" cy="1414939"/>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Datasets and Preprocessing for Waste Classification</a:t>
            </a:r>
            <a:endParaRPr lang="en-US" sz="4450" dirty="0"/>
          </a:p>
        </p:txBody>
      </p:sp>
      <p:pic>
        <p:nvPicPr>
          <p:cNvPr id="3" name="Image 0" descr="preencoded.png"/>
          <p:cNvPicPr>
            <a:picLocks noChangeAspect="1"/>
          </p:cNvPicPr>
          <p:nvPr/>
        </p:nvPicPr>
        <p:blipFill>
          <a:blip r:embed="rId3"/>
          <a:stretch>
            <a:fillRect/>
          </a:stretch>
        </p:blipFill>
        <p:spPr>
          <a:xfrm>
            <a:off x="2977396" y="2491978"/>
            <a:ext cx="2152531" cy="1666756"/>
          </a:xfrm>
          <a:prstGeom prst="rect">
            <a:avLst/>
          </a:prstGeom>
        </p:spPr>
      </p:pic>
      <p:sp>
        <p:nvSpPr>
          <p:cNvPr id="4" name="Text 1"/>
          <p:cNvSpPr/>
          <p:nvPr/>
        </p:nvSpPr>
        <p:spPr>
          <a:xfrm>
            <a:off x="3978831" y="3314938"/>
            <a:ext cx="149662" cy="452795"/>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1</a:t>
            </a:r>
            <a:endParaRPr lang="en-US" sz="2200" dirty="0"/>
          </a:p>
        </p:txBody>
      </p:sp>
      <p:sp>
        <p:nvSpPr>
          <p:cNvPr id="5" name="Text 2"/>
          <p:cNvSpPr/>
          <p:nvPr/>
        </p:nvSpPr>
        <p:spPr>
          <a:xfrm>
            <a:off x="5356265" y="2899410"/>
            <a:ext cx="3511272" cy="353735"/>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Data Collection</a:t>
            </a:r>
            <a:endParaRPr lang="en-US" sz="2200" dirty="0"/>
          </a:p>
        </p:txBody>
      </p:sp>
      <p:sp>
        <p:nvSpPr>
          <p:cNvPr id="6" name="Text 3"/>
          <p:cNvSpPr/>
          <p:nvPr/>
        </p:nvSpPr>
        <p:spPr>
          <a:xfrm>
            <a:off x="5356265" y="3388876"/>
            <a:ext cx="8193286" cy="362307"/>
          </a:xfrm>
          <a:prstGeom prst="rect">
            <a:avLst/>
          </a:prstGeom>
          <a:noFill/>
          <a:ln/>
        </p:spPr>
        <p:txBody>
          <a:bodyPr wrap="non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Gather diverse images of waste from various sources, ensuring a balanced dataset.</a:t>
            </a:r>
            <a:endParaRPr lang="en-US" sz="1750" dirty="0"/>
          </a:p>
        </p:txBody>
      </p:sp>
      <p:sp>
        <p:nvSpPr>
          <p:cNvPr id="7" name="Shape 4"/>
          <p:cNvSpPr/>
          <p:nvPr/>
        </p:nvSpPr>
        <p:spPr>
          <a:xfrm>
            <a:off x="5186482" y="4171712"/>
            <a:ext cx="8595003" cy="15240"/>
          </a:xfrm>
          <a:prstGeom prst="roundRect">
            <a:avLst>
              <a:gd name="adj" fmla="val 623958"/>
            </a:avLst>
          </a:prstGeom>
          <a:solidFill>
            <a:srgbClr val="6D9121"/>
          </a:solidFill>
          <a:ln/>
        </p:spPr>
      </p:sp>
      <p:pic>
        <p:nvPicPr>
          <p:cNvPr id="8" name="Image 1" descr="preencoded.png"/>
          <p:cNvPicPr>
            <a:picLocks noChangeAspect="1"/>
          </p:cNvPicPr>
          <p:nvPr/>
        </p:nvPicPr>
        <p:blipFill>
          <a:blip r:embed="rId4"/>
          <a:stretch>
            <a:fillRect/>
          </a:stretch>
        </p:blipFill>
        <p:spPr>
          <a:xfrm>
            <a:off x="1901190" y="4215289"/>
            <a:ext cx="4305062" cy="1666756"/>
          </a:xfrm>
          <a:prstGeom prst="rect">
            <a:avLst/>
          </a:prstGeom>
        </p:spPr>
      </p:pic>
      <p:sp>
        <p:nvSpPr>
          <p:cNvPr id="9" name="Text 5"/>
          <p:cNvSpPr/>
          <p:nvPr/>
        </p:nvSpPr>
        <p:spPr>
          <a:xfrm>
            <a:off x="3911679" y="4822269"/>
            <a:ext cx="283845" cy="452795"/>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2</a:t>
            </a:r>
            <a:endParaRPr lang="en-US" sz="2200" dirty="0"/>
          </a:p>
        </p:txBody>
      </p:sp>
      <p:sp>
        <p:nvSpPr>
          <p:cNvPr id="10" name="Text 6"/>
          <p:cNvSpPr/>
          <p:nvPr/>
        </p:nvSpPr>
        <p:spPr>
          <a:xfrm>
            <a:off x="6432590" y="4441627"/>
            <a:ext cx="4479965" cy="353735"/>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Data Augmentation</a:t>
            </a:r>
            <a:endParaRPr lang="en-US" sz="2200" dirty="0"/>
          </a:p>
        </p:txBody>
      </p:sp>
      <p:sp>
        <p:nvSpPr>
          <p:cNvPr id="11" name="Text 7"/>
          <p:cNvSpPr/>
          <p:nvPr/>
        </p:nvSpPr>
        <p:spPr>
          <a:xfrm>
            <a:off x="6432590" y="4931093"/>
            <a:ext cx="7179112" cy="724614"/>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Increase the size of the dataset by creating variations of existing images to improve model generalization.</a:t>
            </a:r>
            <a:endParaRPr lang="en-US" sz="1750" dirty="0"/>
          </a:p>
        </p:txBody>
      </p:sp>
      <p:sp>
        <p:nvSpPr>
          <p:cNvPr id="12" name="Shape 8"/>
          <p:cNvSpPr/>
          <p:nvPr/>
        </p:nvSpPr>
        <p:spPr>
          <a:xfrm>
            <a:off x="6262807" y="5895023"/>
            <a:ext cx="7518678" cy="15240"/>
          </a:xfrm>
          <a:prstGeom prst="roundRect">
            <a:avLst>
              <a:gd name="adj" fmla="val 623958"/>
            </a:avLst>
          </a:prstGeom>
          <a:solidFill>
            <a:srgbClr val="6D9121"/>
          </a:solidFill>
          <a:ln/>
        </p:spPr>
      </p:sp>
      <p:pic>
        <p:nvPicPr>
          <p:cNvPr id="13" name="Image 2" descr="preencoded.png"/>
          <p:cNvPicPr>
            <a:picLocks noChangeAspect="1"/>
          </p:cNvPicPr>
          <p:nvPr/>
        </p:nvPicPr>
        <p:blipFill>
          <a:blip r:embed="rId5"/>
          <a:stretch>
            <a:fillRect/>
          </a:stretch>
        </p:blipFill>
        <p:spPr>
          <a:xfrm>
            <a:off x="824865" y="5938599"/>
            <a:ext cx="6457593" cy="1666756"/>
          </a:xfrm>
          <a:prstGeom prst="rect">
            <a:avLst/>
          </a:prstGeom>
        </p:spPr>
      </p:pic>
      <p:sp>
        <p:nvSpPr>
          <p:cNvPr id="14" name="Text 9"/>
          <p:cNvSpPr/>
          <p:nvPr/>
        </p:nvSpPr>
        <p:spPr>
          <a:xfrm>
            <a:off x="3904298" y="6545580"/>
            <a:ext cx="298490" cy="452795"/>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3</a:t>
            </a:r>
            <a:endParaRPr lang="en-US" sz="2200" dirty="0"/>
          </a:p>
        </p:txBody>
      </p:sp>
      <p:sp>
        <p:nvSpPr>
          <p:cNvPr id="15" name="Text 10"/>
          <p:cNvSpPr/>
          <p:nvPr/>
        </p:nvSpPr>
        <p:spPr>
          <a:xfrm>
            <a:off x="7508796" y="6164937"/>
            <a:ext cx="3219093" cy="353735"/>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Preprocessing</a:t>
            </a:r>
            <a:endParaRPr lang="en-US" sz="2200" dirty="0"/>
          </a:p>
        </p:txBody>
      </p:sp>
      <p:sp>
        <p:nvSpPr>
          <p:cNvPr id="16" name="Text 11"/>
          <p:cNvSpPr/>
          <p:nvPr/>
        </p:nvSpPr>
        <p:spPr>
          <a:xfrm>
            <a:off x="7508796" y="6654403"/>
            <a:ext cx="6102906" cy="724614"/>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Clean and prepare the images for training by resizing, normalizing, and enhancing them.</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4015" y="863084"/>
            <a:ext cx="13242369" cy="1239441"/>
          </a:xfrm>
          <a:prstGeom prst="rect">
            <a:avLst/>
          </a:prstGeom>
          <a:noFill/>
          <a:ln/>
        </p:spPr>
        <p:txBody>
          <a:bodyPr wrap="square" lIns="0" tIns="0" rIns="0" bIns="0" rtlCol="0" anchor="t"/>
          <a:lstStyle/>
          <a:p>
            <a:pPr marL="0" indent="0">
              <a:lnSpc>
                <a:spcPts val="4850"/>
              </a:lnSpc>
              <a:buNone/>
            </a:pPr>
            <a:r>
              <a:rPr lang="en-US" sz="3900" b="1" dirty="0">
                <a:solidFill>
                  <a:srgbClr val="F0F4F1"/>
                </a:solidFill>
                <a:latin typeface="Syne Extra Bold" pitchFamily="34" charset="0"/>
                <a:ea typeface="Syne Extra Bold" pitchFamily="34" charset="-122"/>
                <a:cs typeface="Syne Extra Bold" pitchFamily="34" charset="-120"/>
              </a:rPr>
              <a:t>CNN Architecture Design for Waste Classification</a:t>
            </a:r>
            <a:endParaRPr lang="en-US" sz="3900" dirty="0"/>
          </a:p>
        </p:txBody>
      </p:sp>
      <p:sp>
        <p:nvSpPr>
          <p:cNvPr id="3" name="Shape 1"/>
          <p:cNvSpPr/>
          <p:nvPr/>
        </p:nvSpPr>
        <p:spPr>
          <a:xfrm>
            <a:off x="694015" y="2499122"/>
            <a:ext cx="1655207" cy="1142524"/>
          </a:xfrm>
          <a:prstGeom prst="roundRect">
            <a:avLst>
              <a:gd name="adj" fmla="val 7290"/>
            </a:avLst>
          </a:prstGeom>
          <a:solidFill>
            <a:srgbClr val="547808"/>
          </a:solidFill>
          <a:ln w="7620">
            <a:solidFill>
              <a:srgbClr val="6D9121"/>
            </a:solidFill>
            <a:prstDash val="solid"/>
          </a:ln>
        </p:spPr>
      </p:sp>
      <p:sp>
        <p:nvSpPr>
          <p:cNvPr id="4" name="Text 2"/>
          <p:cNvSpPr/>
          <p:nvPr/>
        </p:nvSpPr>
        <p:spPr>
          <a:xfrm>
            <a:off x="899874" y="2872026"/>
            <a:ext cx="131088" cy="396597"/>
          </a:xfrm>
          <a:prstGeom prst="rect">
            <a:avLst/>
          </a:prstGeom>
          <a:noFill/>
          <a:ln/>
        </p:spPr>
        <p:txBody>
          <a:bodyPr wrap="none" lIns="0" tIns="0" rIns="0" bIns="0" rtlCol="0" anchor="t"/>
          <a:lstStyle/>
          <a:p>
            <a:pPr marL="0" indent="0" algn="ctr">
              <a:lnSpc>
                <a:spcPts val="3100"/>
              </a:lnSpc>
              <a:buNone/>
            </a:pPr>
            <a:r>
              <a:rPr lang="en-US" sz="1950" b="1" dirty="0">
                <a:solidFill>
                  <a:srgbClr val="FFFFFF"/>
                </a:solidFill>
                <a:latin typeface="Syne Extra Bold" pitchFamily="34" charset="0"/>
                <a:ea typeface="Syne Extra Bold" pitchFamily="34" charset="-122"/>
                <a:cs typeface="Syne Extra Bold" pitchFamily="34" charset="-120"/>
              </a:rPr>
              <a:t>1</a:t>
            </a:r>
            <a:endParaRPr lang="en-US" sz="1950" dirty="0"/>
          </a:p>
        </p:txBody>
      </p:sp>
      <p:sp>
        <p:nvSpPr>
          <p:cNvPr id="5" name="Text 3"/>
          <p:cNvSpPr/>
          <p:nvPr/>
        </p:nvSpPr>
        <p:spPr>
          <a:xfrm>
            <a:off x="2547461" y="2697361"/>
            <a:ext cx="4109561" cy="309801"/>
          </a:xfrm>
          <a:prstGeom prst="rect">
            <a:avLst/>
          </a:prstGeom>
          <a:noFill/>
          <a:ln/>
        </p:spPr>
        <p:txBody>
          <a:bodyPr wrap="none" lIns="0" tIns="0" rIns="0" bIns="0" rtlCol="0" anchor="t"/>
          <a:lstStyle/>
          <a:p>
            <a:pPr marL="0" indent="0" algn="l">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Convolutional Layers</a:t>
            </a:r>
            <a:endParaRPr lang="en-US" sz="1950" dirty="0"/>
          </a:p>
        </p:txBody>
      </p:sp>
      <p:sp>
        <p:nvSpPr>
          <p:cNvPr id="6" name="Text 4"/>
          <p:cNvSpPr/>
          <p:nvPr/>
        </p:nvSpPr>
        <p:spPr>
          <a:xfrm>
            <a:off x="2547461" y="3126105"/>
            <a:ext cx="6045875" cy="317302"/>
          </a:xfrm>
          <a:prstGeom prst="rect">
            <a:avLst/>
          </a:prstGeom>
          <a:noFill/>
          <a:ln/>
        </p:spPr>
        <p:txBody>
          <a:bodyPr wrap="none" lIns="0" tIns="0" rIns="0" bIns="0" rtlCol="0" anchor="t"/>
          <a:lstStyle/>
          <a:p>
            <a:pPr marL="0" indent="0" algn="l">
              <a:lnSpc>
                <a:spcPts val="2450"/>
              </a:lnSpc>
              <a:buNone/>
            </a:pPr>
            <a:r>
              <a:rPr lang="en-US" sz="1550" dirty="0">
                <a:solidFill>
                  <a:srgbClr val="D7E5D8"/>
                </a:solidFill>
                <a:latin typeface="Syne" pitchFamily="34" charset="0"/>
                <a:ea typeface="Syne" pitchFamily="34" charset="-122"/>
                <a:cs typeface="Syne" pitchFamily="34" charset="-120"/>
              </a:rPr>
              <a:t>Extract features from images by applying filters that identify patterns.</a:t>
            </a:r>
            <a:endParaRPr lang="en-US" sz="1550" dirty="0"/>
          </a:p>
        </p:txBody>
      </p:sp>
      <p:sp>
        <p:nvSpPr>
          <p:cNvPr id="7" name="Shape 5"/>
          <p:cNvSpPr/>
          <p:nvPr/>
        </p:nvSpPr>
        <p:spPr>
          <a:xfrm>
            <a:off x="2448282" y="3632121"/>
            <a:ext cx="11389043" cy="11430"/>
          </a:xfrm>
          <a:prstGeom prst="roundRect">
            <a:avLst>
              <a:gd name="adj" fmla="val 728666"/>
            </a:avLst>
          </a:prstGeom>
          <a:solidFill>
            <a:srgbClr val="6D9121"/>
          </a:solidFill>
          <a:ln/>
        </p:spPr>
      </p:sp>
      <p:sp>
        <p:nvSpPr>
          <p:cNvPr id="8" name="Shape 6"/>
          <p:cNvSpPr/>
          <p:nvPr/>
        </p:nvSpPr>
        <p:spPr>
          <a:xfrm>
            <a:off x="694015" y="3740706"/>
            <a:ext cx="3310533" cy="1142524"/>
          </a:xfrm>
          <a:prstGeom prst="roundRect">
            <a:avLst>
              <a:gd name="adj" fmla="val 7290"/>
            </a:avLst>
          </a:prstGeom>
          <a:solidFill>
            <a:srgbClr val="547808"/>
          </a:solidFill>
          <a:ln w="7620">
            <a:solidFill>
              <a:srgbClr val="6D9121"/>
            </a:solidFill>
            <a:prstDash val="solid"/>
          </a:ln>
        </p:spPr>
      </p:sp>
      <p:sp>
        <p:nvSpPr>
          <p:cNvPr id="9" name="Text 7"/>
          <p:cNvSpPr/>
          <p:nvPr/>
        </p:nvSpPr>
        <p:spPr>
          <a:xfrm>
            <a:off x="899874" y="4113609"/>
            <a:ext cx="248602" cy="396597"/>
          </a:xfrm>
          <a:prstGeom prst="rect">
            <a:avLst/>
          </a:prstGeom>
          <a:noFill/>
          <a:ln/>
        </p:spPr>
        <p:txBody>
          <a:bodyPr wrap="none" lIns="0" tIns="0" rIns="0" bIns="0" rtlCol="0" anchor="t"/>
          <a:lstStyle/>
          <a:p>
            <a:pPr marL="0" indent="0" algn="ctr">
              <a:lnSpc>
                <a:spcPts val="3100"/>
              </a:lnSpc>
              <a:buNone/>
            </a:pPr>
            <a:r>
              <a:rPr lang="en-US" sz="1950" b="1" dirty="0">
                <a:solidFill>
                  <a:srgbClr val="FFFFFF"/>
                </a:solidFill>
                <a:latin typeface="Syne Extra Bold" pitchFamily="34" charset="0"/>
                <a:ea typeface="Syne Extra Bold" pitchFamily="34" charset="-122"/>
                <a:cs typeface="Syne Extra Bold" pitchFamily="34" charset="-120"/>
              </a:rPr>
              <a:t>2</a:t>
            </a:r>
            <a:endParaRPr lang="en-US" sz="1950" dirty="0"/>
          </a:p>
        </p:txBody>
      </p:sp>
      <p:sp>
        <p:nvSpPr>
          <p:cNvPr id="10" name="Text 8"/>
          <p:cNvSpPr/>
          <p:nvPr/>
        </p:nvSpPr>
        <p:spPr>
          <a:xfrm>
            <a:off x="4202787" y="3938945"/>
            <a:ext cx="2843213" cy="309801"/>
          </a:xfrm>
          <a:prstGeom prst="rect">
            <a:avLst/>
          </a:prstGeom>
          <a:noFill/>
          <a:ln/>
        </p:spPr>
        <p:txBody>
          <a:bodyPr wrap="none" lIns="0" tIns="0" rIns="0" bIns="0" rtlCol="0" anchor="t"/>
          <a:lstStyle/>
          <a:p>
            <a:pPr marL="0" indent="0" algn="l">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Pooling Layers</a:t>
            </a:r>
            <a:endParaRPr lang="en-US" sz="1950" dirty="0"/>
          </a:p>
        </p:txBody>
      </p:sp>
      <p:sp>
        <p:nvSpPr>
          <p:cNvPr id="11" name="Text 9"/>
          <p:cNvSpPr/>
          <p:nvPr/>
        </p:nvSpPr>
        <p:spPr>
          <a:xfrm>
            <a:off x="4202787" y="4367689"/>
            <a:ext cx="6971109" cy="317302"/>
          </a:xfrm>
          <a:prstGeom prst="rect">
            <a:avLst/>
          </a:prstGeom>
          <a:noFill/>
          <a:ln/>
        </p:spPr>
        <p:txBody>
          <a:bodyPr wrap="none" lIns="0" tIns="0" rIns="0" bIns="0" rtlCol="0" anchor="t"/>
          <a:lstStyle/>
          <a:p>
            <a:pPr marL="0" indent="0" algn="l">
              <a:lnSpc>
                <a:spcPts val="2450"/>
              </a:lnSpc>
              <a:buNone/>
            </a:pPr>
            <a:r>
              <a:rPr lang="en-US" sz="1550" dirty="0">
                <a:solidFill>
                  <a:srgbClr val="D7E5D8"/>
                </a:solidFill>
                <a:latin typeface="Syne" pitchFamily="34" charset="0"/>
                <a:ea typeface="Syne" pitchFamily="34" charset="-122"/>
                <a:cs typeface="Syne" pitchFamily="34" charset="-120"/>
              </a:rPr>
              <a:t>Reduce the dimensionality of feature maps, improving computational efficiency.</a:t>
            </a:r>
            <a:endParaRPr lang="en-US" sz="1550" dirty="0"/>
          </a:p>
        </p:txBody>
      </p:sp>
      <p:sp>
        <p:nvSpPr>
          <p:cNvPr id="12" name="Shape 10"/>
          <p:cNvSpPr/>
          <p:nvPr/>
        </p:nvSpPr>
        <p:spPr>
          <a:xfrm>
            <a:off x="4103608" y="4873704"/>
            <a:ext cx="9733717" cy="11430"/>
          </a:xfrm>
          <a:prstGeom prst="roundRect">
            <a:avLst>
              <a:gd name="adj" fmla="val 728666"/>
            </a:avLst>
          </a:prstGeom>
          <a:solidFill>
            <a:srgbClr val="6D9121"/>
          </a:solidFill>
          <a:ln/>
        </p:spPr>
      </p:sp>
      <p:sp>
        <p:nvSpPr>
          <p:cNvPr id="13" name="Shape 11"/>
          <p:cNvSpPr/>
          <p:nvPr/>
        </p:nvSpPr>
        <p:spPr>
          <a:xfrm>
            <a:off x="694015" y="4982289"/>
            <a:ext cx="4965859" cy="1142524"/>
          </a:xfrm>
          <a:prstGeom prst="roundRect">
            <a:avLst>
              <a:gd name="adj" fmla="val 7290"/>
            </a:avLst>
          </a:prstGeom>
          <a:solidFill>
            <a:srgbClr val="547808"/>
          </a:solidFill>
          <a:ln w="7620">
            <a:solidFill>
              <a:srgbClr val="6D9121"/>
            </a:solidFill>
            <a:prstDash val="solid"/>
          </a:ln>
        </p:spPr>
      </p:sp>
      <p:sp>
        <p:nvSpPr>
          <p:cNvPr id="14" name="Text 12"/>
          <p:cNvSpPr/>
          <p:nvPr/>
        </p:nvSpPr>
        <p:spPr>
          <a:xfrm>
            <a:off x="899874" y="5355193"/>
            <a:ext cx="261461" cy="396597"/>
          </a:xfrm>
          <a:prstGeom prst="rect">
            <a:avLst/>
          </a:prstGeom>
          <a:noFill/>
          <a:ln/>
        </p:spPr>
        <p:txBody>
          <a:bodyPr wrap="none" lIns="0" tIns="0" rIns="0" bIns="0" rtlCol="0" anchor="t"/>
          <a:lstStyle/>
          <a:p>
            <a:pPr marL="0" indent="0" algn="ctr">
              <a:lnSpc>
                <a:spcPts val="3100"/>
              </a:lnSpc>
              <a:buNone/>
            </a:pPr>
            <a:r>
              <a:rPr lang="en-US" sz="1950" b="1" dirty="0">
                <a:solidFill>
                  <a:srgbClr val="FFFFFF"/>
                </a:solidFill>
                <a:latin typeface="Syne Extra Bold" pitchFamily="34" charset="0"/>
                <a:ea typeface="Syne Extra Bold" pitchFamily="34" charset="-122"/>
                <a:cs typeface="Syne Extra Bold" pitchFamily="34" charset="-120"/>
              </a:rPr>
              <a:t>3</a:t>
            </a:r>
            <a:endParaRPr lang="en-US" sz="1950" dirty="0"/>
          </a:p>
        </p:txBody>
      </p:sp>
      <p:sp>
        <p:nvSpPr>
          <p:cNvPr id="15" name="Text 13"/>
          <p:cNvSpPr/>
          <p:nvPr/>
        </p:nvSpPr>
        <p:spPr>
          <a:xfrm>
            <a:off x="5858113" y="5180528"/>
            <a:ext cx="4625102" cy="309801"/>
          </a:xfrm>
          <a:prstGeom prst="rect">
            <a:avLst/>
          </a:prstGeom>
          <a:noFill/>
          <a:ln/>
        </p:spPr>
        <p:txBody>
          <a:bodyPr wrap="none" lIns="0" tIns="0" rIns="0" bIns="0" rtlCol="0" anchor="t"/>
          <a:lstStyle/>
          <a:p>
            <a:pPr marL="0" indent="0" algn="l">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Fully Connected Layers</a:t>
            </a:r>
            <a:endParaRPr lang="en-US" sz="1950" dirty="0"/>
          </a:p>
        </p:txBody>
      </p:sp>
      <p:sp>
        <p:nvSpPr>
          <p:cNvPr id="16" name="Text 14"/>
          <p:cNvSpPr/>
          <p:nvPr/>
        </p:nvSpPr>
        <p:spPr>
          <a:xfrm>
            <a:off x="5858113" y="5609273"/>
            <a:ext cx="7691557" cy="317302"/>
          </a:xfrm>
          <a:prstGeom prst="rect">
            <a:avLst/>
          </a:prstGeom>
          <a:noFill/>
          <a:ln/>
        </p:spPr>
        <p:txBody>
          <a:bodyPr wrap="none" lIns="0" tIns="0" rIns="0" bIns="0" rtlCol="0" anchor="t"/>
          <a:lstStyle/>
          <a:p>
            <a:pPr marL="0" indent="0" algn="l">
              <a:lnSpc>
                <a:spcPts val="2450"/>
              </a:lnSpc>
              <a:buNone/>
            </a:pPr>
            <a:r>
              <a:rPr lang="en-US" sz="1550" dirty="0">
                <a:solidFill>
                  <a:srgbClr val="D7E5D8"/>
                </a:solidFill>
                <a:latin typeface="Syne" pitchFamily="34" charset="0"/>
                <a:ea typeface="Syne" pitchFamily="34" charset="-122"/>
                <a:cs typeface="Syne" pitchFamily="34" charset="-120"/>
              </a:rPr>
              <a:t>Connect all neurons in previous layers, enabling the network to make final classifications.</a:t>
            </a:r>
            <a:endParaRPr lang="en-US" sz="1550" dirty="0"/>
          </a:p>
        </p:txBody>
      </p:sp>
      <p:sp>
        <p:nvSpPr>
          <p:cNvPr id="17" name="Shape 15"/>
          <p:cNvSpPr/>
          <p:nvPr/>
        </p:nvSpPr>
        <p:spPr>
          <a:xfrm>
            <a:off x="5758934" y="6115288"/>
            <a:ext cx="8078391" cy="11430"/>
          </a:xfrm>
          <a:prstGeom prst="roundRect">
            <a:avLst>
              <a:gd name="adj" fmla="val 728666"/>
            </a:avLst>
          </a:prstGeom>
          <a:solidFill>
            <a:srgbClr val="6D9121"/>
          </a:solidFill>
          <a:ln/>
        </p:spPr>
      </p:sp>
      <p:sp>
        <p:nvSpPr>
          <p:cNvPr id="18" name="Shape 16"/>
          <p:cNvSpPr/>
          <p:nvPr/>
        </p:nvSpPr>
        <p:spPr>
          <a:xfrm>
            <a:off x="694015" y="6223873"/>
            <a:ext cx="6621185" cy="1142524"/>
          </a:xfrm>
          <a:prstGeom prst="roundRect">
            <a:avLst>
              <a:gd name="adj" fmla="val 7290"/>
            </a:avLst>
          </a:prstGeom>
          <a:solidFill>
            <a:srgbClr val="547808"/>
          </a:solidFill>
          <a:ln w="7620">
            <a:solidFill>
              <a:srgbClr val="6D9121"/>
            </a:solidFill>
            <a:prstDash val="solid"/>
          </a:ln>
        </p:spPr>
      </p:sp>
      <p:sp>
        <p:nvSpPr>
          <p:cNvPr id="19" name="Text 17"/>
          <p:cNvSpPr/>
          <p:nvPr/>
        </p:nvSpPr>
        <p:spPr>
          <a:xfrm>
            <a:off x="899874" y="6596777"/>
            <a:ext cx="271105" cy="396597"/>
          </a:xfrm>
          <a:prstGeom prst="rect">
            <a:avLst/>
          </a:prstGeom>
          <a:noFill/>
          <a:ln/>
        </p:spPr>
        <p:txBody>
          <a:bodyPr wrap="none" lIns="0" tIns="0" rIns="0" bIns="0" rtlCol="0" anchor="t"/>
          <a:lstStyle/>
          <a:p>
            <a:pPr marL="0" indent="0" algn="ctr">
              <a:lnSpc>
                <a:spcPts val="3100"/>
              </a:lnSpc>
              <a:buNone/>
            </a:pPr>
            <a:r>
              <a:rPr lang="en-US" sz="1950" b="1" dirty="0">
                <a:solidFill>
                  <a:srgbClr val="FFFFFF"/>
                </a:solidFill>
                <a:latin typeface="Syne Extra Bold" pitchFamily="34" charset="0"/>
                <a:ea typeface="Syne Extra Bold" pitchFamily="34" charset="-122"/>
                <a:cs typeface="Syne Extra Bold" pitchFamily="34" charset="-120"/>
              </a:rPr>
              <a:t>4</a:t>
            </a:r>
            <a:endParaRPr lang="en-US" sz="1950" dirty="0"/>
          </a:p>
        </p:txBody>
      </p:sp>
      <p:sp>
        <p:nvSpPr>
          <p:cNvPr id="20" name="Text 18"/>
          <p:cNvSpPr/>
          <p:nvPr/>
        </p:nvSpPr>
        <p:spPr>
          <a:xfrm>
            <a:off x="7513439" y="6422112"/>
            <a:ext cx="2573893" cy="309801"/>
          </a:xfrm>
          <a:prstGeom prst="rect">
            <a:avLst/>
          </a:prstGeom>
          <a:noFill/>
          <a:ln/>
        </p:spPr>
        <p:txBody>
          <a:bodyPr wrap="none" lIns="0" tIns="0" rIns="0" bIns="0" rtlCol="0" anchor="t"/>
          <a:lstStyle/>
          <a:p>
            <a:pPr marL="0" indent="0" algn="l">
              <a:lnSpc>
                <a:spcPts val="2400"/>
              </a:lnSpc>
              <a:buNone/>
            </a:pPr>
            <a:r>
              <a:rPr lang="en-US" sz="1950" b="1" dirty="0">
                <a:solidFill>
                  <a:srgbClr val="D7E5D8"/>
                </a:solidFill>
                <a:latin typeface="Syne Extra Bold" pitchFamily="34" charset="0"/>
                <a:ea typeface="Syne Extra Bold" pitchFamily="34" charset="-122"/>
                <a:cs typeface="Syne Extra Bold" pitchFamily="34" charset="-120"/>
              </a:rPr>
              <a:t>Output Layer</a:t>
            </a:r>
            <a:endParaRPr lang="en-US" sz="1950" dirty="0"/>
          </a:p>
        </p:txBody>
      </p:sp>
      <p:sp>
        <p:nvSpPr>
          <p:cNvPr id="21" name="Text 19"/>
          <p:cNvSpPr/>
          <p:nvPr/>
        </p:nvSpPr>
        <p:spPr>
          <a:xfrm>
            <a:off x="7513439" y="6850856"/>
            <a:ext cx="6115169" cy="317302"/>
          </a:xfrm>
          <a:prstGeom prst="rect">
            <a:avLst/>
          </a:prstGeom>
          <a:noFill/>
          <a:ln/>
        </p:spPr>
        <p:txBody>
          <a:bodyPr wrap="none" lIns="0" tIns="0" rIns="0" bIns="0" rtlCol="0" anchor="t"/>
          <a:lstStyle/>
          <a:p>
            <a:pPr marL="0" indent="0" algn="l">
              <a:lnSpc>
                <a:spcPts val="2450"/>
              </a:lnSpc>
              <a:buNone/>
            </a:pPr>
            <a:r>
              <a:rPr lang="en-US" sz="1550" dirty="0">
                <a:solidFill>
                  <a:srgbClr val="D7E5D8"/>
                </a:solidFill>
                <a:latin typeface="Syne" pitchFamily="34" charset="0"/>
                <a:ea typeface="Syne" pitchFamily="34" charset="-122"/>
                <a:cs typeface="Syne" pitchFamily="34" charset="-120"/>
              </a:rPr>
              <a:t>Predicts the probability of an image belonging to each waste category.</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5587"/>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Training and Validation of the CNN Model</a:t>
            </a:r>
            <a:endParaRPr lang="en-US" sz="4450" dirty="0"/>
          </a:p>
        </p:txBody>
      </p:sp>
      <p:sp>
        <p:nvSpPr>
          <p:cNvPr id="4" name="Shape 1"/>
          <p:cNvSpPr/>
          <p:nvPr/>
        </p:nvSpPr>
        <p:spPr>
          <a:xfrm>
            <a:off x="6605111" y="3352086"/>
            <a:ext cx="30480" cy="3991928"/>
          </a:xfrm>
          <a:prstGeom prst="roundRect">
            <a:avLst>
              <a:gd name="adj" fmla="val 312558"/>
            </a:avLst>
          </a:prstGeom>
          <a:solidFill>
            <a:srgbClr val="6D9121"/>
          </a:solidFill>
          <a:ln/>
        </p:spPr>
      </p:sp>
      <p:sp>
        <p:nvSpPr>
          <p:cNvPr id="5" name="Shape 2"/>
          <p:cNvSpPr/>
          <p:nvPr/>
        </p:nvSpPr>
        <p:spPr>
          <a:xfrm>
            <a:off x="6845022" y="3847148"/>
            <a:ext cx="793790" cy="30480"/>
          </a:xfrm>
          <a:prstGeom prst="roundRect">
            <a:avLst>
              <a:gd name="adj" fmla="val 312558"/>
            </a:avLst>
          </a:prstGeom>
          <a:solidFill>
            <a:srgbClr val="6D9121"/>
          </a:solidFill>
          <a:ln/>
        </p:spPr>
      </p:sp>
      <p:sp>
        <p:nvSpPr>
          <p:cNvPr id="6" name="Shape 3"/>
          <p:cNvSpPr/>
          <p:nvPr/>
        </p:nvSpPr>
        <p:spPr>
          <a:xfrm>
            <a:off x="6365200" y="3607237"/>
            <a:ext cx="510302" cy="510302"/>
          </a:xfrm>
          <a:prstGeom prst="roundRect">
            <a:avLst>
              <a:gd name="adj" fmla="val 18669"/>
            </a:avLst>
          </a:prstGeom>
          <a:solidFill>
            <a:srgbClr val="547808"/>
          </a:solidFill>
          <a:ln w="7620">
            <a:solidFill>
              <a:srgbClr val="6D9121"/>
            </a:solidFill>
            <a:prstDash val="solid"/>
          </a:ln>
        </p:spPr>
      </p:sp>
      <p:sp>
        <p:nvSpPr>
          <p:cNvPr id="7" name="Text 4"/>
          <p:cNvSpPr/>
          <p:nvPr/>
        </p:nvSpPr>
        <p:spPr>
          <a:xfrm>
            <a:off x="6530340" y="3692247"/>
            <a:ext cx="18002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1</a:t>
            </a:r>
            <a:endParaRPr lang="en-US" sz="2650" dirty="0"/>
          </a:p>
        </p:txBody>
      </p:sp>
      <p:sp>
        <p:nvSpPr>
          <p:cNvPr id="8" name="Text 5"/>
          <p:cNvSpPr/>
          <p:nvPr/>
        </p:nvSpPr>
        <p:spPr>
          <a:xfrm>
            <a:off x="7867888" y="3578900"/>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Train the model on the prepared dataset, adjusting weights to minimize classification errors.</a:t>
            </a:r>
            <a:endParaRPr lang="en-US" sz="1750" dirty="0"/>
          </a:p>
        </p:txBody>
      </p:sp>
      <p:sp>
        <p:nvSpPr>
          <p:cNvPr id="9" name="Shape 6"/>
          <p:cNvSpPr/>
          <p:nvPr/>
        </p:nvSpPr>
        <p:spPr>
          <a:xfrm>
            <a:off x="6845022" y="5253395"/>
            <a:ext cx="793790" cy="30480"/>
          </a:xfrm>
          <a:prstGeom prst="roundRect">
            <a:avLst>
              <a:gd name="adj" fmla="val 312558"/>
            </a:avLst>
          </a:prstGeom>
          <a:solidFill>
            <a:srgbClr val="6D9121"/>
          </a:solidFill>
          <a:ln/>
        </p:spPr>
      </p:sp>
      <p:sp>
        <p:nvSpPr>
          <p:cNvPr id="10" name="Shape 7"/>
          <p:cNvSpPr/>
          <p:nvPr/>
        </p:nvSpPr>
        <p:spPr>
          <a:xfrm>
            <a:off x="6365200" y="5013484"/>
            <a:ext cx="510302" cy="510302"/>
          </a:xfrm>
          <a:prstGeom prst="roundRect">
            <a:avLst>
              <a:gd name="adj" fmla="val 18669"/>
            </a:avLst>
          </a:prstGeom>
          <a:solidFill>
            <a:srgbClr val="547808"/>
          </a:solidFill>
          <a:ln w="7620">
            <a:solidFill>
              <a:srgbClr val="6D9121"/>
            </a:solidFill>
            <a:prstDash val="solid"/>
          </a:ln>
        </p:spPr>
      </p:sp>
      <p:sp>
        <p:nvSpPr>
          <p:cNvPr id="11" name="Text 8"/>
          <p:cNvSpPr/>
          <p:nvPr/>
        </p:nvSpPr>
        <p:spPr>
          <a:xfrm>
            <a:off x="6449735" y="5098494"/>
            <a:ext cx="34123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2</a:t>
            </a:r>
            <a:endParaRPr lang="en-US" sz="2650" dirty="0"/>
          </a:p>
        </p:txBody>
      </p:sp>
      <p:sp>
        <p:nvSpPr>
          <p:cNvPr id="12" name="Text 9"/>
          <p:cNvSpPr/>
          <p:nvPr/>
        </p:nvSpPr>
        <p:spPr>
          <a:xfrm>
            <a:off x="7867888" y="4985147"/>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Regularly evaluate the model's performance on a separate validation set to prevent overfitting.</a:t>
            </a:r>
            <a:endParaRPr lang="en-US" sz="1750" dirty="0"/>
          </a:p>
        </p:txBody>
      </p:sp>
      <p:sp>
        <p:nvSpPr>
          <p:cNvPr id="13" name="Shape 10"/>
          <p:cNvSpPr/>
          <p:nvPr/>
        </p:nvSpPr>
        <p:spPr>
          <a:xfrm>
            <a:off x="6845022" y="6659642"/>
            <a:ext cx="793790" cy="30480"/>
          </a:xfrm>
          <a:prstGeom prst="roundRect">
            <a:avLst>
              <a:gd name="adj" fmla="val 312558"/>
            </a:avLst>
          </a:prstGeom>
          <a:solidFill>
            <a:srgbClr val="6D9121"/>
          </a:solidFill>
          <a:ln/>
        </p:spPr>
      </p:sp>
      <p:sp>
        <p:nvSpPr>
          <p:cNvPr id="14" name="Shape 11"/>
          <p:cNvSpPr/>
          <p:nvPr/>
        </p:nvSpPr>
        <p:spPr>
          <a:xfrm>
            <a:off x="6365200" y="6419731"/>
            <a:ext cx="510302" cy="510302"/>
          </a:xfrm>
          <a:prstGeom prst="roundRect">
            <a:avLst>
              <a:gd name="adj" fmla="val 18669"/>
            </a:avLst>
          </a:prstGeom>
          <a:solidFill>
            <a:srgbClr val="547808"/>
          </a:solidFill>
          <a:ln w="7620">
            <a:solidFill>
              <a:srgbClr val="6D9121"/>
            </a:solidFill>
            <a:prstDash val="solid"/>
          </a:ln>
        </p:spPr>
      </p:sp>
      <p:sp>
        <p:nvSpPr>
          <p:cNvPr id="15" name="Text 12"/>
          <p:cNvSpPr/>
          <p:nvPr/>
        </p:nvSpPr>
        <p:spPr>
          <a:xfrm>
            <a:off x="6440805" y="6504742"/>
            <a:ext cx="35897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3</a:t>
            </a:r>
            <a:endParaRPr lang="en-US" sz="2650" dirty="0"/>
          </a:p>
        </p:txBody>
      </p:sp>
      <p:sp>
        <p:nvSpPr>
          <p:cNvPr id="16" name="Text 13"/>
          <p:cNvSpPr/>
          <p:nvPr/>
        </p:nvSpPr>
        <p:spPr>
          <a:xfrm>
            <a:off x="7867888" y="6391394"/>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Fine-tune hyperparameters, such as learning rate and batch size, to optimize model performance.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9465" y="562332"/>
            <a:ext cx="7717869" cy="1909882"/>
          </a:xfrm>
          <a:prstGeom prst="rect">
            <a:avLst/>
          </a:prstGeom>
          <a:noFill/>
          <a:ln/>
        </p:spPr>
        <p:txBody>
          <a:bodyPr wrap="square" lIns="0" tIns="0" rIns="0" bIns="0" rtlCol="0" anchor="t"/>
          <a:lstStyle/>
          <a:p>
            <a:pPr marL="0" indent="0">
              <a:lnSpc>
                <a:spcPts val="5000"/>
              </a:lnSpc>
              <a:buNone/>
            </a:pPr>
            <a:r>
              <a:rPr lang="en-US" sz="4000" b="1" dirty="0">
                <a:solidFill>
                  <a:srgbClr val="F0F4F1"/>
                </a:solidFill>
                <a:latin typeface="Syne Extra Bold" pitchFamily="34" charset="0"/>
                <a:ea typeface="Syne Extra Bold" pitchFamily="34" charset="-122"/>
                <a:cs typeface="Syne Extra Bold" pitchFamily="34" charset="-120"/>
              </a:rPr>
              <a:t>Deployment and Integration of the AI System</a:t>
            </a:r>
            <a:endParaRPr lang="en-US" sz="4000" dirty="0"/>
          </a:p>
        </p:txBody>
      </p:sp>
      <p:pic>
        <p:nvPicPr>
          <p:cNvPr id="4" name="Image 1" descr="preencoded.png"/>
          <p:cNvPicPr>
            <a:picLocks noChangeAspect="1"/>
          </p:cNvPicPr>
          <p:nvPr/>
        </p:nvPicPr>
        <p:blipFill>
          <a:blip r:embed="rId4"/>
          <a:stretch>
            <a:fillRect/>
          </a:stretch>
        </p:blipFill>
        <p:spPr>
          <a:xfrm>
            <a:off x="6199465" y="2777728"/>
            <a:ext cx="1018699" cy="1629847"/>
          </a:xfrm>
          <a:prstGeom prst="rect">
            <a:avLst/>
          </a:prstGeom>
        </p:spPr>
      </p:pic>
      <p:sp>
        <p:nvSpPr>
          <p:cNvPr id="5" name="Text 1"/>
          <p:cNvSpPr/>
          <p:nvPr/>
        </p:nvSpPr>
        <p:spPr>
          <a:xfrm>
            <a:off x="7523678" y="2981444"/>
            <a:ext cx="6393656" cy="651748"/>
          </a:xfrm>
          <a:prstGeom prst="rect">
            <a:avLst/>
          </a:prstGeom>
          <a:noFill/>
          <a:ln/>
        </p:spPr>
        <p:txBody>
          <a:bodyPr wrap="square" lIns="0" tIns="0" rIns="0" bIns="0" rtlCol="0" anchor="t"/>
          <a:lstStyle/>
          <a:p>
            <a:pPr marL="0" indent="0" algn="l">
              <a:lnSpc>
                <a:spcPts val="2550"/>
              </a:lnSpc>
              <a:buNone/>
            </a:pPr>
            <a:r>
              <a:rPr lang="en-US" sz="1600" dirty="0">
                <a:solidFill>
                  <a:srgbClr val="D7E5D8"/>
                </a:solidFill>
                <a:latin typeface="Syne" pitchFamily="34" charset="0"/>
                <a:ea typeface="Syne" pitchFamily="34" charset="-122"/>
                <a:cs typeface="Syne" pitchFamily="34" charset="-120"/>
              </a:rPr>
              <a:t>Deploy the trained CNN model on a suitable platform, such as a cloud server or local machine.</a:t>
            </a:r>
            <a:endParaRPr lang="en-US" sz="1600" dirty="0"/>
          </a:p>
        </p:txBody>
      </p:sp>
      <p:pic>
        <p:nvPicPr>
          <p:cNvPr id="6" name="Image 2" descr="preencoded.png"/>
          <p:cNvPicPr>
            <a:picLocks noChangeAspect="1"/>
          </p:cNvPicPr>
          <p:nvPr/>
        </p:nvPicPr>
        <p:blipFill>
          <a:blip r:embed="rId5"/>
          <a:stretch>
            <a:fillRect/>
          </a:stretch>
        </p:blipFill>
        <p:spPr>
          <a:xfrm>
            <a:off x="6199465" y="4407575"/>
            <a:ext cx="1018699" cy="1629847"/>
          </a:xfrm>
          <a:prstGeom prst="rect">
            <a:avLst/>
          </a:prstGeom>
        </p:spPr>
      </p:pic>
      <p:sp>
        <p:nvSpPr>
          <p:cNvPr id="7" name="Text 2"/>
          <p:cNvSpPr/>
          <p:nvPr/>
        </p:nvSpPr>
        <p:spPr>
          <a:xfrm>
            <a:off x="7523678" y="4611291"/>
            <a:ext cx="6393656" cy="651748"/>
          </a:xfrm>
          <a:prstGeom prst="rect">
            <a:avLst/>
          </a:prstGeom>
          <a:noFill/>
          <a:ln/>
        </p:spPr>
        <p:txBody>
          <a:bodyPr wrap="square" lIns="0" tIns="0" rIns="0" bIns="0" rtlCol="0" anchor="t"/>
          <a:lstStyle/>
          <a:p>
            <a:pPr marL="0" indent="0" algn="l">
              <a:lnSpc>
                <a:spcPts val="2550"/>
              </a:lnSpc>
              <a:buNone/>
            </a:pPr>
            <a:r>
              <a:rPr lang="en-US" sz="1600" dirty="0">
                <a:solidFill>
                  <a:srgbClr val="D7E5D8"/>
                </a:solidFill>
                <a:latin typeface="Syne" pitchFamily="34" charset="0"/>
                <a:ea typeface="Syne" pitchFamily="34" charset="-122"/>
                <a:cs typeface="Syne" pitchFamily="34" charset="-120"/>
              </a:rPr>
              <a:t>Integrate the AI system with existing waste management infrastructure, such as sorting facilities or smart bins.</a:t>
            </a:r>
            <a:endParaRPr lang="en-US" sz="1600" dirty="0"/>
          </a:p>
        </p:txBody>
      </p:sp>
      <p:pic>
        <p:nvPicPr>
          <p:cNvPr id="8" name="Image 3" descr="preencoded.png"/>
          <p:cNvPicPr>
            <a:picLocks noChangeAspect="1"/>
          </p:cNvPicPr>
          <p:nvPr/>
        </p:nvPicPr>
        <p:blipFill>
          <a:blip r:embed="rId6"/>
          <a:stretch>
            <a:fillRect/>
          </a:stretch>
        </p:blipFill>
        <p:spPr>
          <a:xfrm>
            <a:off x="6199465" y="6037421"/>
            <a:ext cx="1018699" cy="1629847"/>
          </a:xfrm>
          <a:prstGeom prst="rect">
            <a:avLst/>
          </a:prstGeom>
        </p:spPr>
      </p:pic>
      <p:sp>
        <p:nvSpPr>
          <p:cNvPr id="9" name="Text 3"/>
          <p:cNvSpPr/>
          <p:nvPr/>
        </p:nvSpPr>
        <p:spPr>
          <a:xfrm>
            <a:off x="7523678" y="6241137"/>
            <a:ext cx="6393656" cy="651748"/>
          </a:xfrm>
          <a:prstGeom prst="rect">
            <a:avLst/>
          </a:prstGeom>
          <a:noFill/>
          <a:ln/>
        </p:spPr>
        <p:txBody>
          <a:bodyPr wrap="square" lIns="0" tIns="0" rIns="0" bIns="0" rtlCol="0" anchor="t"/>
          <a:lstStyle/>
          <a:p>
            <a:pPr marL="0" indent="0" algn="l">
              <a:lnSpc>
                <a:spcPts val="2550"/>
              </a:lnSpc>
              <a:buNone/>
            </a:pPr>
            <a:r>
              <a:rPr lang="en-US" sz="1600" dirty="0">
                <a:solidFill>
                  <a:srgbClr val="D7E5D8"/>
                </a:solidFill>
                <a:latin typeface="Syne" pitchFamily="34" charset="0"/>
                <a:ea typeface="Syne" pitchFamily="34" charset="-122"/>
                <a:cs typeface="Syne" pitchFamily="34" charset="-120"/>
              </a:rPr>
              <a:t>Provide user-friendly interfaces for interacting with the AI system, allowing for data input and result visualization.</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6769"/>
          </a:xfrm>
          <a:prstGeom prst="rect">
            <a:avLst/>
          </a:prstGeom>
        </p:spPr>
      </p:pic>
      <p:sp>
        <p:nvSpPr>
          <p:cNvPr id="3" name="Text 0"/>
          <p:cNvSpPr/>
          <p:nvPr/>
        </p:nvSpPr>
        <p:spPr>
          <a:xfrm>
            <a:off x="763429" y="3497342"/>
            <a:ext cx="13103543" cy="1363266"/>
          </a:xfrm>
          <a:prstGeom prst="rect">
            <a:avLst/>
          </a:prstGeom>
          <a:noFill/>
          <a:ln/>
        </p:spPr>
        <p:txBody>
          <a:bodyPr wrap="square" lIns="0" tIns="0" rIns="0" bIns="0" rtlCol="0" anchor="t"/>
          <a:lstStyle/>
          <a:p>
            <a:pPr marL="0" indent="0">
              <a:lnSpc>
                <a:spcPts val="5350"/>
              </a:lnSpc>
              <a:buNone/>
            </a:pPr>
            <a:r>
              <a:rPr lang="en-US" sz="4250" b="1" dirty="0">
                <a:solidFill>
                  <a:srgbClr val="F0F4F1"/>
                </a:solidFill>
                <a:latin typeface="Syne Extra Bold" pitchFamily="34" charset="0"/>
                <a:ea typeface="Syne Extra Bold" pitchFamily="34" charset="-122"/>
                <a:cs typeface="Syne Extra Bold" pitchFamily="34" charset="-120"/>
              </a:rPr>
              <a:t>Quantitative and Qualitative Evaluation of the System</a:t>
            </a:r>
            <a:endParaRPr lang="en-US" sz="4250" dirty="0"/>
          </a:p>
        </p:txBody>
      </p:sp>
      <p:sp>
        <p:nvSpPr>
          <p:cNvPr id="4" name="Text 1"/>
          <p:cNvSpPr/>
          <p:nvPr/>
        </p:nvSpPr>
        <p:spPr>
          <a:xfrm>
            <a:off x="763429" y="5296853"/>
            <a:ext cx="4149685" cy="719852"/>
          </a:xfrm>
          <a:prstGeom prst="rect">
            <a:avLst/>
          </a:prstGeom>
          <a:noFill/>
          <a:ln/>
        </p:spPr>
        <p:txBody>
          <a:bodyPr wrap="none" lIns="0" tIns="0" rIns="0" bIns="0" rtlCol="0" anchor="t"/>
          <a:lstStyle/>
          <a:p>
            <a:pPr marL="0" indent="0" algn="ctr">
              <a:lnSpc>
                <a:spcPts val="5650"/>
              </a:lnSpc>
              <a:buNone/>
            </a:pPr>
            <a:r>
              <a:rPr lang="en-US" sz="5650" b="1" dirty="0">
                <a:solidFill>
                  <a:srgbClr val="D7E5D8"/>
                </a:solidFill>
                <a:latin typeface="Syne Extra Bold" pitchFamily="34" charset="0"/>
                <a:ea typeface="Syne Extra Bold" pitchFamily="34" charset="-122"/>
                <a:cs typeface="Syne Extra Bold" pitchFamily="34" charset="-120"/>
              </a:rPr>
              <a:t>95%</a:t>
            </a:r>
            <a:endParaRPr lang="en-US" sz="5650" dirty="0"/>
          </a:p>
        </p:txBody>
      </p:sp>
      <p:sp>
        <p:nvSpPr>
          <p:cNvPr id="5" name="Text 2"/>
          <p:cNvSpPr/>
          <p:nvPr/>
        </p:nvSpPr>
        <p:spPr>
          <a:xfrm>
            <a:off x="1474827" y="6289358"/>
            <a:ext cx="2726769" cy="340757"/>
          </a:xfrm>
          <a:prstGeom prst="rect">
            <a:avLst/>
          </a:prstGeom>
          <a:noFill/>
          <a:ln/>
        </p:spPr>
        <p:txBody>
          <a:bodyPr wrap="none" lIns="0" tIns="0" rIns="0" bIns="0" rtlCol="0" anchor="t"/>
          <a:lstStyle/>
          <a:p>
            <a:pPr marL="0" indent="0" algn="ctr">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Accuracy</a:t>
            </a:r>
            <a:endParaRPr lang="en-US" sz="2100" dirty="0"/>
          </a:p>
        </p:txBody>
      </p:sp>
      <p:sp>
        <p:nvSpPr>
          <p:cNvPr id="6" name="Text 3"/>
          <p:cNvSpPr/>
          <p:nvPr/>
        </p:nvSpPr>
        <p:spPr>
          <a:xfrm>
            <a:off x="763429" y="6760964"/>
            <a:ext cx="4149685" cy="697944"/>
          </a:xfrm>
          <a:prstGeom prst="rect">
            <a:avLst/>
          </a:prstGeom>
          <a:noFill/>
          <a:ln/>
        </p:spPr>
        <p:txBody>
          <a:bodyPr wrap="square" lIns="0" tIns="0" rIns="0" bIns="0" rtlCol="0" anchor="t"/>
          <a:lstStyle/>
          <a:p>
            <a:pPr marL="0" indent="0" algn="ctr">
              <a:lnSpc>
                <a:spcPts val="2700"/>
              </a:lnSpc>
              <a:buNone/>
            </a:pPr>
            <a:r>
              <a:rPr lang="en-US" sz="1700" dirty="0">
                <a:solidFill>
                  <a:srgbClr val="D7E5D8"/>
                </a:solidFill>
                <a:latin typeface="Syne" pitchFamily="34" charset="0"/>
                <a:ea typeface="Syne" pitchFamily="34" charset="-122"/>
                <a:cs typeface="Syne" pitchFamily="34" charset="-120"/>
              </a:rPr>
              <a:t>Measure the model's accuracy in classifying waste correctly.</a:t>
            </a:r>
            <a:endParaRPr lang="en-US" sz="1700" dirty="0"/>
          </a:p>
        </p:txBody>
      </p:sp>
      <p:sp>
        <p:nvSpPr>
          <p:cNvPr id="7" name="Text 4"/>
          <p:cNvSpPr/>
          <p:nvPr/>
        </p:nvSpPr>
        <p:spPr>
          <a:xfrm>
            <a:off x="5240298" y="5296853"/>
            <a:ext cx="4149685" cy="719852"/>
          </a:xfrm>
          <a:prstGeom prst="rect">
            <a:avLst/>
          </a:prstGeom>
          <a:noFill/>
          <a:ln/>
        </p:spPr>
        <p:txBody>
          <a:bodyPr wrap="none" lIns="0" tIns="0" rIns="0" bIns="0" rtlCol="0" anchor="t"/>
          <a:lstStyle/>
          <a:p>
            <a:pPr marL="0" indent="0" algn="ctr">
              <a:lnSpc>
                <a:spcPts val="5650"/>
              </a:lnSpc>
              <a:buNone/>
            </a:pPr>
            <a:r>
              <a:rPr lang="en-US" sz="5650" b="1" dirty="0">
                <a:solidFill>
                  <a:srgbClr val="D7E5D8"/>
                </a:solidFill>
                <a:latin typeface="Syne Extra Bold" pitchFamily="34" charset="0"/>
                <a:ea typeface="Syne Extra Bold" pitchFamily="34" charset="-122"/>
                <a:cs typeface="Syne Extra Bold" pitchFamily="34" charset="-120"/>
              </a:rPr>
              <a:t>10%</a:t>
            </a:r>
            <a:endParaRPr lang="en-US" sz="5650" dirty="0"/>
          </a:p>
        </p:txBody>
      </p:sp>
      <p:sp>
        <p:nvSpPr>
          <p:cNvPr id="8" name="Text 5"/>
          <p:cNvSpPr/>
          <p:nvPr/>
        </p:nvSpPr>
        <p:spPr>
          <a:xfrm>
            <a:off x="5276136" y="6289358"/>
            <a:ext cx="4078010" cy="340757"/>
          </a:xfrm>
          <a:prstGeom prst="rect">
            <a:avLst/>
          </a:prstGeom>
          <a:noFill/>
          <a:ln/>
        </p:spPr>
        <p:txBody>
          <a:bodyPr wrap="none" lIns="0" tIns="0" rIns="0" bIns="0" rtlCol="0" anchor="t"/>
          <a:lstStyle/>
          <a:p>
            <a:pPr marL="0" indent="0" algn="ctr">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Recycling Increase</a:t>
            </a:r>
            <a:endParaRPr lang="en-US" sz="2100" dirty="0"/>
          </a:p>
        </p:txBody>
      </p:sp>
      <p:sp>
        <p:nvSpPr>
          <p:cNvPr id="9" name="Text 6"/>
          <p:cNvSpPr/>
          <p:nvPr/>
        </p:nvSpPr>
        <p:spPr>
          <a:xfrm>
            <a:off x="5240298" y="6760964"/>
            <a:ext cx="4149685" cy="697944"/>
          </a:xfrm>
          <a:prstGeom prst="rect">
            <a:avLst/>
          </a:prstGeom>
          <a:noFill/>
          <a:ln/>
        </p:spPr>
        <p:txBody>
          <a:bodyPr wrap="square" lIns="0" tIns="0" rIns="0" bIns="0" rtlCol="0" anchor="t"/>
          <a:lstStyle/>
          <a:p>
            <a:pPr marL="0" indent="0" algn="ctr">
              <a:lnSpc>
                <a:spcPts val="2700"/>
              </a:lnSpc>
              <a:buNone/>
            </a:pPr>
            <a:r>
              <a:rPr lang="en-US" sz="1700" dirty="0">
                <a:solidFill>
                  <a:srgbClr val="D7E5D8"/>
                </a:solidFill>
                <a:latin typeface="Syne" pitchFamily="34" charset="0"/>
                <a:ea typeface="Syne" pitchFamily="34" charset="-122"/>
                <a:cs typeface="Syne" pitchFamily="34" charset="-120"/>
              </a:rPr>
              <a:t>Evaluate the impact of the AI system on recycling rates.</a:t>
            </a:r>
            <a:endParaRPr lang="en-US" sz="1700" dirty="0"/>
          </a:p>
        </p:txBody>
      </p:sp>
      <p:sp>
        <p:nvSpPr>
          <p:cNvPr id="10" name="Text 7"/>
          <p:cNvSpPr/>
          <p:nvPr/>
        </p:nvSpPr>
        <p:spPr>
          <a:xfrm>
            <a:off x="9717167" y="5296853"/>
            <a:ext cx="4149804" cy="719852"/>
          </a:xfrm>
          <a:prstGeom prst="rect">
            <a:avLst/>
          </a:prstGeom>
          <a:noFill/>
          <a:ln/>
        </p:spPr>
        <p:txBody>
          <a:bodyPr wrap="none" lIns="0" tIns="0" rIns="0" bIns="0" rtlCol="0" anchor="t"/>
          <a:lstStyle/>
          <a:p>
            <a:pPr marL="0" indent="0" algn="ctr">
              <a:lnSpc>
                <a:spcPts val="5650"/>
              </a:lnSpc>
              <a:buNone/>
            </a:pPr>
            <a:r>
              <a:rPr lang="en-US" sz="5650" b="1" dirty="0">
                <a:solidFill>
                  <a:srgbClr val="D7E5D8"/>
                </a:solidFill>
                <a:latin typeface="Syne Extra Bold" pitchFamily="34" charset="0"/>
                <a:ea typeface="Syne Extra Bold" pitchFamily="34" charset="-122"/>
                <a:cs typeface="Syne Extra Bold" pitchFamily="34" charset="-120"/>
              </a:rPr>
              <a:t>15%</a:t>
            </a:r>
            <a:endParaRPr lang="en-US" sz="5650" dirty="0"/>
          </a:p>
        </p:txBody>
      </p:sp>
      <p:sp>
        <p:nvSpPr>
          <p:cNvPr id="11" name="Text 8"/>
          <p:cNvSpPr/>
          <p:nvPr/>
        </p:nvSpPr>
        <p:spPr>
          <a:xfrm>
            <a:off x="10099000" y="6289358"/>
            <a:ext cx="3386018" cy="340757"/>
          </a:xfrm>
          <a:prstGeom prst="rect">
            <a:avLst/>
          </a:prstGeom>
          <a:noFill/>
          <a:ln/>
        </p:spPr>
        <p:txBody>
          <a:bodyPr wrap="none" lIns="0" tIns="0" rIns="0" bIns="0" rtlCol="0" anchor="t"/>
          <a:lstStyle/>
          <a:p>
            <a:pPr marL="0" indent="0" algn="ctr">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Cost Reduction</a:t>
            </a:r>
            <a:endParaRPr lang="en-US" sz="2100" dirty="0"/>
          </a:p>
        </p:txBody>
      </p:sp>
      <p:sp>
        <p:nvSpPr>
          <p:cNvPr id="12" name="Text 9"/>
          <p:cNvSpPr/>
          <p:nvPr/>
        </p:nvSpPr>
        <p:spPr>
          <a:xfrm>
            <a:off x="9717167" y="6760964"/>
            <a:ext cx="4149804" cy="697944"/>
          </a:xfrm>
          <a:prstGeom prst="rect">
            <a:avLst/>
          </a:prstGeom>
          <a:noFill/>
          <a:ln/>
        </p:spPr>
        <p:txBody>
          <a:bodyPr wrap="square" lIns="0" tIns="0" rIns="0" bIns="0" rtlCol="0" anchor="t"/>
          <a:lstStyle/>
          <a:p>
            <a:pPr marL="0" indent="0" algn="ctr">
              <a:lnSpc>
                <a:spcPts val="2700"/>
              </a:lnSpc>
              <a:buNone/>
            </a:pPr>
            <a:r>
              <a:rPr lang="en-US" sz="1700" dirty="0">
                <a:solidFill>
                  <a:srgbClr val="D7E5D8"/>
                </a:solidFill>
                <a:latin typeface="Syne" pitchFamily="34" charset="0"/>
                <a:ea typeface="Syne" pitchFamily="34" charset="-122"/>
                <a:cs typeface="Syne" pitchFamily="34" charset="-120"/>
              </a:rPr>
              <a:t>Quantify the savings achieved through optimized waste management practices.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TotalTime>
  <Words>618</Words>
  <Application>Microsoft Office PowerPoint</Application>
  <PresentationFormat>Custom</PresentationFormat>
  <Paragraphs>92</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Syne Extra Bold</vt:lpstr>
      <vt:lpstr>-webkit-standard</vt:lpstr>
      <vt:lpstr>Syne</vt:lpstr>
      <vt:lpstr>ACADEMY ENGRAVED LET PLAIN:1.0</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Ayush Kumar Pathak</cp:lastModifiedBy>
  <cp:revision>3</cp:revision>
  <dcterms:created xsi:type="dcterms:W3CDTF">2024-11-17T10:46:56Z</dcterms:created>
  <dcterms:modified xsi:type="dcterms:W3CDTF">2024-11-17T13:45:40Z</dcterms:modified>
</cp:coreProperties>
</file>